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 id="2147483849" r:id="rId2"/>
  </p:sldMasterIdLst>
  <p:notesMasterIdLst>
    <p:notesMasterId r:id="rId122"/>
  </p:notesMasterIdLst>
  <p:sldIdLst>
    <p:sldId id="256" r:id="rId3"/>
    <p:sldId id="409" r:id="rId4"/>
    <p:sldId id="334" r:id="rId5"/>
    <p:sldId id="335" r:id="rId6"/>
    <p:sldId id="336" r:id="rId7"/>
    <p:sldId id="412" r:id="rId8"/>
    <p:sldId id="337" r:id="rId9"/>
    <p:sldId id="338" r:id="rId10"/>
    <p:sldId id="359" r:id="rId11"/>
    <p:sldId id="340" r:id="rId12"/>
    <p:sldId id="341" r:id="rId13"/>
    <p:sldId id="352" r:id="rId14"/>
    <p:sldId id="353" r:id="rId15"/>
    <p:sldId id="351" r:id="rId16"/>
    <p:sldId id="344" r:id="rId17"/>
    <p:sldId id="345" r:id="rId18"/>
    <p:sldId id="346" r:id="rId19"/>
    <p:sldId id="347" r:id="rId20"/>
    <p:sldId id="348" r:id="rId21"/>
    <p:sldId id="349" r:id="rId22"/>
    <p:sldId id="350" r:id="rId23"/>
    <p:sldId id="360" r:id="rId24"/>
    <p:sldId id="361" r:id="rId25"/>
    <p:sldId id="362" r:id="rId26"/>
    <p:sldId id="363" r:id="rId27"/>
    <p:sldId id="364" r:id="rId28"/>
    <p:sldId id="365" r:id="rId29"/>
    <p:sldId id="366" r:id="rId30"/>
    <p:sldId id="367" r:id="rId31"/>
    <p:sldId id="368" r:id="rId32"/>
    <p:sldId id="369" r:id="rId33"/>
    <p:sldId id="410" r:id="rId34"/>
    <p:sldId id="411" r:id="rId35"/>
    <p:sldId id="388" r:id="rId36"/>
    <p:sldId id="413" r:id="rId37"/>
    <p:sldId id="389" r:id="rId38"/>
    <p:sldId id="390" r:id="rId39"/>
    <p:sldId id="391" r:id="rId40"/>
    <p:sldId id="392" r:id="rId41"/>
    <p:sldId id="393" r:id="rId42"/>
    <p:sldId id="394" r:id="rId43"/>
    <p:sldId id="395" r:id="rId44"/>
    <p:sldId id="396" r:id="rId45"/>
    <p:sldId id="397" r:id="rId46"/>
    <p:sldId id="398" r:id="rId47"/>
    <p:sldId id="399" r:id="rId48"/>
    <p:sldId id="400" r:id="rId49"/>
    <p:sldId id="401" r:id="rId50"/>
    <p:sldId id="402" r:id="rId51"/>
    <p:sldId id="403" r:id="rId52"/>
    <p:sldId id="404" r:id="rId53"/>
    <p:sldId id="405" r:id="rId54"/>
    <p:sldId id="406" r:id="rId55"/>
    <p:sldId id="407" r:id="rId56"/>
    <p:sldId id="408" r:id="rId57"/>
    <p:sldId id="372" r:id="rId58"/>
    <p:sldId id="377" r:id="rId59"/>
    <p:sldId id="274" r:id="rId60"/>
    <p:sldId id="260" r:id="rId61"/>
    <p:sldId id="261" r:id="rId62"/>
    <p:sldId id="262" r:id="rId63"/>
    <p:sldId id="264" r:id="rId64"/>
    <p:sldId id="263" r:id="rId65"/>
    <p:sldId id="328" r:id="rId66"/>
    <p:sldId id="326" r:id="rId67"/>
    <p:sldId id="265" r:id="rId68"/>
    <p:sldId id="266" r:id="rId69"/>
    <p:sldId id="272" r:id="rId70"/>
    <p:sldId id="271" r:id="rId71"/>
    <p:sldId id="267" r:id="rId72"/>
    <p:sldId id="268" r:id="rId73"/>
    <p:sldId id="269" r:id="rId74"/>
    <p:sldId id="270" r:id="rId75"/>
    <p:sldId id="273" r:id="rId76"/>
    <p:sldId id="275" r:id="rId77"/>
    <p:sldId id="327" r:id="rId78"/>
    <p:sldId id="276" r:id="rId79"/>
    <p:sldId id="289" r:id="rId80"/>
    <p:sldId id="277" r:id="rId81"/>
    <p:sldId id="323" r:id="rId82"/>
    <p:sldId id="324" r:id="rId83"/>
    <p:sldId id="325" r:id="rId84"/>
    <p:sldId id="290" r:id="rId85"/>
    <p:sldId id="291" r:id="rId86"/>
    <p:sldId id="292" r:id="rId87"/>
    <p:sldId id="293" r:id="rId88"/>
    <p:sldId id="278" r:id="rId89"/>
    <p:sldId id="287" r:id="rId90"/>
    <p:sldId id="281" r:id="rId91"/>
    <p:sldId id="288" r:id="rId92"/>
    <p:sldId id="302" r:id="rId93"/>
    <p:sldId id="303" r:id="rId94"/>
    <p:sldId id="304" r:id="rId95"/>
    <p:sldId id="284" r:id="rId96"/>
    <p:sldId id="285" r:id="rId97"/>
    <p:sldId id="286" r:id="rId98"/>
    <p:sldId id="301" r:id="rId99"/>
    <p:sldId id="294" r:id="rId100"/>
    <p:sldId id="295" r:id="rId101"/>
    <p:sldId id="300" r:id="rId102"/>
    <p:sldId id="296" r:id="rId103"/>
    <p:sldId id="297" r:id="rId104"/>
    <p:sldId id="298" r:id="rId105"/>
    <p:sldId id="317" r:id="rId106"/>
    <p:sldId id="318" r:id="rId107"/>
    <p:sldId id="279" r:id="rId108"/>
    <p:sldId id="280" r:id="rId109"/>
    <p:sldId id="282" r:id="rId110"/>
    <p:sldId id="308" r:id="rId111"/>
    <p:sldId id="309" r:id="rId112"/>
    <p:sldId id="305" r:id="rId113"/>
    <p:sldId id="306" r:id="rId114"/>
    <p:sldId id="307" r:id="rId115"/>
    <p:sldId id="310" r:id="rId116"/>
    <p:sldId id="312" r:id="rId117"/>
    <p:sldId id="313" r:id="rId118"/>
    <p:sldId id="315" r:id="rId119"/>
    <p:sldId id="316" r:id="rId120"/>
    <p:sldId id="258" r:id="rId1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2" autoAdjust="0"/>
    <p:restoredTop sz="94660"/>
  </p:normalViewPr>
  <p:slideViewPr>
    <p:cSldViewPr>
      <p:cViewPr varScale="1">
        <p:scale>
          <a:sx n="107" d="100"/>
          <a:sy n="107" d="100"/>
        </p:scale>
        <p:origin x="-1710" y="-8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viewProps" Target="view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7CAE750-654A-453B-97DD-215A9B6A93E2}" type="datetimeFigureOut">
              <a:rPr lang="en-US"/>
              <a:pPr>
                <a:defRPr/>
              </a:pPr>
              <a:t>3/30/2025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E6C82C25-4753-4758-BB84-0E9FD975EE1E}" type="slidenum">
              <a:rPr lang="en-US" altLang="en-US"/>
              <a:pPr/>
              <a:t>‹#›</a:t>
            </a:fld>
            <a:endParaRPr lang="en-US" altLang="en-US" dirty="0"/>
          </a:p>
        </p:txBody>
      </p:sp>
    </p:spTree>
    <p:extLst>
      <p:ext uri="{BB962C8B-B14F-4D97-AF65-F5344CB8AC3E}">
        <p14:creationId xmlns:p14="http://schemas.microsoft.com/office/powerpoint/2010/main" val="30243275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a:defRPr/>
            </a:pPr>
            <a:fld id="{28A82EE8-2A09-432C-AD20-9D3E4B2D6D40}" type="datetime1">
              <a:rPr lang="en-US" smtClean="0"/>
              <a:t>3/30/2025</a:t>
            </a:fld>
            <a:endParaRPr lang="en-US" dirty="0"/>
          </a:p>
        </p:txBody>
      </p:sp>
      <p:sp>
        <p:nvSpPr>
          <p:cNvPr id="20" name="Footer Placeholder 19"/>
          <p:cNvSpPr>
            <a:spLocks noGrp="1"/>
          </p:cNvSpPr>
          <p:nvPr>
            <p:ph type="ftr" sz="quarter" idx="11"/>
          </p:nvPr>
        </p:nvSpPr>
        <p:spPr/>
        <p:txBody>
          <a:bodyPr/>
          <a:lstStyle/>
          <a:p>
            <a:pPr>
              <a:defRPr/>
            </a:pPr>
            <a:r>
              <a:rPr lang="en-US" dirty="0"/>
              <a:t>Lieguy@gmail.com</a:t>
            </a:r>
          </a:p>
        </p:txBody>
      </p:sp>
      <p:sp>
        <p:nvSpPr>
          <p:cNvPr id="10" name="Slide Number Placeholder 9"/>
          <p:cNvSpPr>
            <a:spLocks noGrp="1"/>
          </p:cNvSpPr>
          <p:nvPr>
            <p:ph type="sldNum" sz="quarter" idx="12"/>
          </p:nvPr>
        </p:nvSpPr>
        <p:spPr/>
        <p:txBody>
          <a:bodyPr/>
          <a:lstStyle/>
          <a:p>
            <a:fld id="{EF671CDE-3C5D-470E-B4DD-676D3D6F851D}" type="slidenum">
              <a:rPr lang="en-US" altLang="en-US" smtClean="0"/>
              <a:pPr/>
              <a:t>‹#›</a:t>
            </a:fld>
            <a:endParaRPr lang="en-US" alt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265EA33F-9821-4716-92FF-7CCB5AD628B5}" type="datetime1">
              <a:rPr lang="en-US" smtClean="0"/>
              <a:t>3/30/2025</a:t>
            </a:fld>
            <a:endParaRPr lang="en-US" dirty="0"/>
          </a:p>
        </p:txBody>
      </p:sp>
      <p:sp>
        <p:nvSpPr>
          <p:cNvPr id="5" name="Footer Placeholder 4"/>
          <p:cNvSpPr>
            <a:spLocks noGrp="1"/>
          </p:cNvSpPr>
          <p:nvPr>
            <p:ph type="ftr" sz="quarter" idx="11"/>
          </p:nvPr>
        </p:nvSpPr>
        <p:spPr/>
        <p:txBody>
          <a:bodyPr/>
          <a:lstStyle/>
          <a:p>
            <a:pPr>
              <a:defRPr/>
            </a:pPr>
            <a:r>
              <a:rPr lang="en-US" dirty="0"/>
              <a:t>Lieguy@gmail.com</a:t>
            </a:r>
          </a:p>
        </p:txBody>
      </p:sp>
      <p:sp>
        <p:nvSpPr>
          <p:cNvPr id="6" name="Slide Number Placeholder 5"/>
          <p:cNvSpPr>
            <a:spLocks noGrp="1"/>
          </p:cNvSpPr>
          <p:nvPr>
            <p:ph type="sldNum" sz="quarter" idx="12"/>
          </p:nvPr>
        </p:nvSpPr>
        <p:spPr/>
        <p:txBody>
          <a:bodyPr/>
          <a:lstStyle/>
          <a:p>
            <a:fld id="{86240877-D1F9-4DC3-9927-DD9557262CE9}" type="slidenum">
              <a:rPr lang="en-US" altLang="en-US" smtClean="0"/>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112853EE-72DA-4320-A7E5-D7105AFE30FD}" type="datetime1">
              <a:rPr lang="en-US" smtClean="0"/>
              <a:t>3/30/2025</a:t>
            </a:fld>
            <a:endParaRPr lang="en-US" dirty="0"/>
          </a:p>
        </p:txBody>
      </p:sp>
      <p:sp>
        <p:nvSpPr>
          <p:cNvPr id="5" name="Footer Placeholder 4"/>
          <p:cNvSpPr>
            <a:spLocks noGrp="1"/>
          </p:cNvSpPr>
          <p:nvPr>
            <p:ph type="ftr" sz="quarter" idx="11"/>
          </p:nvPr>
        </p:nvSpPr>
        <p:spPr/>
        <p:txBody>
          <a:bodyPr/>
          <a:lstStyle/>
          <a:p>
            <a:pPr>
              <a:defRPr/>
            </a:pPr>
            <a:r>
              <a:rPr lang="en-US" dirty="0"/>
              <a:t>Lieguy@gmail.com</a:t>
            </a:r>
          </a:p>
        </p:txBody>
      </p:sp>
      <p:sp>
        <p:nvSpPr>
          <p:cNvPr id="6" name="Slide Number Placeholder 5"/>
          <p:cNvSpPr>
            <a:spLocks noGrp="1"/>
          </p:cNvSpPr>
          <p:nvPr>
            <p:ph type="sldNum" sz="quarter" idx="12"/>
          </p:nvPr>
        </p:nvSpPr>
        <p:spPr/>
        <p:txBody>
          <a:bodyPr/>
          <a:lstStyle/>
          <a:p>
            <a:fld id="{1CF0A443-E5D9-4C41-AABC-E37E11A6849D}" type="slidenum">
              <a:rPr lang="en-US" altLang="en-US" smtClean="0"/>
              <a:pPr/>
              <a:t>‹#›</a:t>
            </a:fld>
            <a:endParaRPr lang="en-US"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dirty="0"/>
          </a:p>
        </p:txBody>
      </p:sp>
      <p:sp>
        <p:nvSpPr>
          <p:cNvPr id="17" name="bk object 17"/>
          <p:cNvSpPr/>
          <p:nvPr/>
        </p:nvSpPr>
        <p:spPr>
          <a:xfrm>
            <a:off x="0" y="1970533"/>
            <a:ext cx="7828407" cy="321563"/>
          </a:xfrm>
          <a:prstGeom prst="rect">
            <a:avLst/>
          </a:prstGeom>
          <a:blipFill>
            <a:blip r:embed="rId3" cstate="print"/>
            <a:stretch>
              <a:fillRect/>
            </a:stretch>
          </a:blipFill>
        </p:spPr>
        <p:txBody>
          <a:bodyPr wrap="square" lIns="0" tIns="0" rIns="0" bIns="0" rtlCol="0"/>
          <a:lstStyle/>
          <a:p>
            <a:endParaRPr dirty="0"/>
          </a:p>
        </p:txBody>
      </p:sp>
      <p:sp>
        <p:nvSpPr>
          <p:cNvPr id="18" name="bk object 18"/>
          <p:cNvSpPr/>
          <p:nvPr/>
        </p:nvSpPr>
        <p:spPr>
          <a:xfrm>
            <a:off x="7939278" y="1970532"/>
            <a:ext cx="1202436" cy="144779"/>
          </a:xfrm>
          <a:prstGeom prst="rect">
            <a:avLst/>
          </a:prstGeom>
          <a:blipFill>
            <a:blip r:embed="rId4" cstate="print"/>
            <a:stretch>
              <a:fillRect/>
            </a:stretch>
          </a:blipFill>
        </p:spPr>
        <p:txBody>
          <a:bodyPr wrap="square" lIns="0" tIns="0" rIns="0" bIns="0" rtlCol="0"/>
          <a:lstStyle/>
          <a:p>
            <a:endParaRPr dirty="0"/>
          </a:p>
        </p:txBody>
      </p:sp>
      <p:sp>
        <p:nvSpPr>
          <p:cNvPr id="19" name="bk object 19"/>
          <p:cNvSpPr/>
          <p:nvPr/>
        </p:nvSpPr>
        <p:spPr>
          <a:xfrm>
            <a:off x="0" y="609600"/>
            <a:ext cx="7828598" cy="1369060"/>
          </a:xfrm>
          <a:custGeom>
            <a:avLst/>
            <a:gdLst/>
            <a:ahLst/>
            <a:cxnLst/>
            <a:rect l="l" t="t" r="r" b="b"/>
            <a:pathLst>
              <a:path w="10438130" h="1369060">
                <a:moveTo>
                  <a:pt x="0" y="1368552"/>
                </a:moveTo>
                <a:lnTo>
                  <a:pt x="10437876" y="1368552"/>
                </a:lnTo>
                <a:lnTo>
                  <a:pt x="10437876" y="0"/>
                </a:lnTo>
                <a:lnTo>
                  <a:pt x="0" y="0"/>
                </a:lnTo>
                <a:lnTo>
                  <a:pt x="0" y="1368552"/>
                </a:lnTo>
                <a:close/>
              </a:path>
            </a:pathLst>
          </a:custGeom>
          <a:solidFill>
            <a:srgbClr val="252525"/>
          </a:solidFill>
        </p:spPr>
        <p:txBody>
          <a:bodyPr wrap="square" lIns="0" tIns="0" rIns="0" bIns="0" rtlCol="0"/>
          <a:lstStyle/>
          <a:p>
            <a:endParaRPr dirty="0"/>
          </a:p>
        </p:txBody>
      </p:sp>
      <p:sp>
        <p:nvSpPr>
          <p:cNvPr id="20" name="bk object 20"/>
          <p:cNvSpPr/>
          <p:nvPr/>
        </p:nvSpPr>
        <p:spPr>
          <a:xfrm>
            <a:off x="7939279" y="609600"/>
            <a:ext cx="1202531" cy="1369060"/>
          </a:xfrm>
          <a:custGeom>
            <a:avLst/>
            <a:gdLst/>
            <a:ahLst/>
            <a:cxnLst/>
            <a:rect l="l" t="t" r="r" b="b"/>
            <a:pathLst>
              <a:path w="1603375" h="1369060">
                <a:moveTo>
                  <a:pt x="0" y="1368552"/>
                </a:moveTo>
                <a:lnTo>
                  <a:pt x="1603248" y="1368552"/>
                </a:lnTo>
                <a:lnTo>
                  <a:pt x="1603248" y="0"/>
                </a:lnTo>
                <a:lnTo>
                  <a:pt x="0" y="0"/>
                </a:lnTo>
                <a:lnTo>
                  <a:pt x="0" y="1368552"/>
                </a:lnTo>
                <a:close/>
              </a:path>
            </a:pathLst>
          </a:custGeom>
          <a:solidFill>
            <a:srgbClr val="EF9315"/>
          </a:solidFill>
        </p:spPr>
        <p:txBody>
          <a:bodyPr wrap="square" lIns="0" tIns="0" rIns="0" bIns="0" rtlCol="0"/>
          <a:lstStyle/>
          <a:p>
            <a:endParaRPr dirty="0"/>
          </a:p>
        </p:txBody>
      </p:sp>
      <p:sp>
        <p:nvSpPr>
          <p:cNvPr id="2" name="Holder 2"/>
          <p:cNvSpPr>
            <a:spLocks noGrp="1"/>
          </p:cNvSpPr>
          <p:nvPr>
            <p:ph type="ctrTitle"/>
          </p:nvPr>
        </p:nvSpPr>
        <p:spPr>
          <a:xfrm>
            <a:off x="569290" y="922121"/>
            <a:ext cx="8005419" cy="66172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492443"/>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014302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dirty="0"/>
          </a:p>
        </p:txBody>
      </p:sp>
      <p:sp>
        <p:nvSpPr>
          <p:cNvPr id="17" name="bk object 17"/>
          <p:cNvSpPr/>
          <p:nvPr/>
        </p:nvSpPr>
        <p:spPr>
          <a:xfrm>
            <a:off x="0" y="1970533"/>
            <a:ext cx="7828407" cy="321563"/>
          </a:xfrm>
          <a:prstGeom prst="rect">
            <a:avLst/>
          </a:prstGeom>
          <a:blipFill>
            <a:blip r:embed="rId3" cstate="print"/>
            <a:stretch>
              <a:fillRect/>
            </a:stretch>
          </a:blipFill>
        </p:spPr>
        <p:txBody>
          <a:bodyPr wrap="square" lIns="0" tIns="0" rIns="0" bIns="0" rtlCol="0"/>
          <a:lstStyle/>
          <a:p>
            <a:endParaRPr dirty="0"/>
          </a:p>
        </p:txBody>
      </p:sp>
      <p:sp>
        <p:nvSpPr>
          <p:cNvPr id="18" name="bk object 18"/>
          <p:cNvSpPr/>
          <p:nvPr/>
        </p:nvSpPr>
        <p:spPr>
          <a:xfrm>
            <a:off x="7939278" y="1970532"/>
            <a:ext cx="1202436" cy="144779"/>
          </a:xfrm>
          <a:prstGeom prst="rect">
            <a:avLst/>
          </a:prstGeom>
          <a:blipFill>
            <a:blip r:embed="rId4" cstate="print"/>
            <a:stretch>
              <a:fillRect/>
            </a:stretch>
          </a:blipFill>
        </p:spPr>
        <p:txBody>
          <a:bodyPr wrap="square" lIns="0" tIns="0" rIns="0" bIns="0" rtlCol="0"/>
          <a:lstStyle/>
          <a:p>
            <a:endParaRPr dirty="0"/>
          </a:p>
        </p:txBody>
      </p:sp>
      <p:sp>
        <p:nvSpPr>
          <p:cNvPr id="19" name="bk object 19"/>
          <p:cNvSpPr/>
          <p:nvPr/>
        </p:nvSpPr>
        <p:spPr>
          <a:xfrm>
            <a:off x="0" y="609600"/>
            <a:ext cx="7828598" cy="1369060"/>
          </a:xfrm>
          <a:custGeom>
            <a:avLst/>
            <a:gdLst/>
            <a:ahLst/>
            <a:cxnLst/>
            <a:rect l="l" t="t" r="r" b="b"/>
            <a:pathLst>
              <a:path w="10438130" h="1369060">
                <a:moveTo>
                  <a:pt x="0" y="1368552"/>
                </a:moveTo>
                <a:lnTo>
                  <a:pt x="10437876" y="1368552"/>
                </a:lnTo>
                <a:lnTo>
                  <a:pt x="10437876" y="0"/>
                </a:lnTo>
                <a:lnTo>
                  <a:pt x="0" y="0"/>
                </a:lnTo>
                <a:lnTo>
                  <a:pt x="0" y="1368552"/>
                </a:lnTo>
                <a:close/>
              </a:path>
            </a:pathLst>
          </a:custGeom>
          <a:solidFill>
            <a:srgbClr val="252525"/>
          </a:solidFill>
        </p:spPr>
        <p:txBody>
          <a:bodyPr wrap="square" lIns="0" tIns="0" rIns="0" bIns="0" rtlCol="0"/>
          <a:lstStyle/>
          <a:p>
            <a:endParaRPr dirty="0"/>
          </a:p>
        </p:txBody>
      </p:sp>
      <p:sp>
        <p:nvSpPr>
          <p:cNvPr id="20" name="bk object 20"/>
          <p:cNvSpPr/>
          <p:nvPr/>
        </p:nvSpPr>
        <p:spPr>
          <a:xfrm>
            <a:off x="7939279" y="609600"/>
            <a:ext cx="1202531" cy="1369060"/>
          </a:xfrm>
          <a:custGeom>
            <a:avLst/>
            <a:gdLst/>
            <a:ahLst/>
            <a:cxnLst/>
            <a:rect l="l" t="t" r="r" b="b"/>
            <a:pathLst>
              <a:path w="1603375" h="1369060">
                <a:moveTo>
                  <a:pt x="0" y="1368552"/>
                </a:moveTo>
                <a:lnTo>
                  <a:pt x="1603248" y="1368552"/>
                </a:lnTo>
                <a:lnTo>
                  <a:pt x="1603248" y="0"/>
                </a:lnTo>
                <a:lnTo>
                  <a:pt x="0" y="0"/>
                </a:lnTo>
                <a:lnTo>
                  <a:pt x="0" y="1368552"/>
                </a:lnTo>
                <a:close/>
              </a:path>
            </a:pathLst>
          </a:custGeom>
          <a:solidFill>
            <a:srgbClr val="EF9315"/>
          </a:solidFill>
        </p:spPr>
        <p:txBody>
          <a:bodyPr wrap="square" lIns="0" tIns="0" rIns="0" bIns="0" rtlCol="0"/>
          <a:lstStyle/>
          <a:p>
            <a:endParaRPr dirty="0"/>
          </a:p>
        </p:txBody>
      </p:sp>
      <p:sp>
        <p:nvSpPr>
          <p:cNvPr id="2" name="Holder 2"/>
          <p:cNvSpPr>
            <a:spLocks noGrp="1"/>
          </p:cNvSpPr>
          <p:nvPr>
            <p:ph type="ctrTitle"/>
          </p:nvPr>
        </p:nvSpPr>
        <p:spPr>
          <a:xfrm>
            <a:off x="569290" y="965961"/>
            <a:ext cx="8005419" cy="57404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50783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383006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486280" y="3088005"/>
            <a:ext cx="6171438" cy="415498"/>
          </a:xfrm>
        </p:spPr>
        <p:txBody>
          <a:bodyPr lIns="0" tIns="0" rIns="0" bIns="0"/>
          <a:lstStyle>
            <a:lvl1pPr>
              <a:defRPr sz="2700" b="0" i="0">
                <a:solidFill>
                  <a:schemeClr val="bg1"/>
                </a:solidFill>
                <a:latin typeface="Trebuchet MS"/>
                <a:cs typeface="Trebuchet MS"/>
              </a:defRPr>
            </a:lvl1pPr>
          </a:lstStyle>
          <a:p>
            <a:endParaRPr/>
          </a:p>
        </p:txBody>
      </p:sp>
      <p:sp>
        <p:nvSpPr>
          <p:cNvPr id="3" name="Holder 3"/>
          <p:cNvSpPr>
            <a:spLocks noGrp="1"/>
          </p:cNvSpPr>
          <p:nvPr>
            <p:ph type="body" idx="1"/>
          </p:nvPr>
        </p:nvSpPr>
        <p:spPr>
          <a:xfrm>
            <a:off x="531800" y="2257806"/>
            <a:ext cx="8080400" cy="380873"/>
          </a:xfrm>
        </p:spPr>
        <p:txBody>
          <a:bodyPr lIns="0" tIns="0" rIns="0" bIns="0"/>
          <a:lstStyle>
            <a:lvl1pPr>
              <a:defRPr sz="2475" b="0" i="0">
                <a:solidFill>
                  <a:schemeClr val="bg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527108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486280" y="3088005"/>
            <a:ext cx="6171438" cy="415498"/>
          </a:xfrm>
        </p:spPr>
        <p:txBody>
          <a:bodyPr lIns="0" tIns="0" rIns="0" bIns="0"/>
          <a:lstStyle>
            <a:lvl1pPr>
              <a:defRPr sz="2700" b="0" i="0">
                <a:solidFill>
                  <a:schemeClr val="bg1"/>
                </a:solidFill>
                <a:latin typeface="Trebuchet MS"/>
                <a:cs typeface="Trebuchet MS"/>
              </a:defRPr>
            </a:lvl1pPr>
          </a:lstStyle>
          <a:p>
            <a:endParaRPr/>
          </a:p>
        </p:txBody>
      </p:sp>
      <p:sp>
        <p:nvSpPr>
          <p:cNvPr id="3" name="Holder 3"/>
          <p:cNvSpPr>
            <a:spLocks noGrp="1"/>
          </p:cNvSpPr>
          <p:nvPr>
            <p:ph sz="half" idx="2"/>
          </p:nvPr>
        </p:nvSpPr>
        <p:spPr>
          <a:xfrm>
            <a:off x="457200" y="1577340"/>
            <a:ext cx="3977640" cy="50783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50783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3/30/2025</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300436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486280" y="3088005"/>
            <a:ext cx="6171438" cy="415498"/>
          </a:xfrm>
        </p:spPr>
        <p:txBody>
          <a:bodyPr lIns="0" tIns="0" rIns="0" bIns="0"/>
          <a:lstStyle>
            <a:lvl1pPr>
              <a:defRPr sz="2700" b="0" i="0">
                <a:solidFill>
                  <a:schemeClr val="bg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3/30/2025</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832041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3/30/2025</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005417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9F9B3132-58D3-45C9-A5F1-E76214E738EB}" type="datetime1">
              <a:rPr lang="en-US" smtClean="0"/>
              <a:t>3/30/2025</a:t>
            </a:fld>
            <a:endParaRPr lang="en-US" dirty="0"/>
          </a:p>
        </p:txBody>
      </p:sp>
      <p:sp>
        <p:nvSpPr>
          <p:cNvPr id="5" name="Footer Placeholder 4"/>
          <p:cNvSpPr>
            <a:spLocks noGrp="1"/>
          </p:cNvSpPr>
          <p:nvPr>
            <p:ph type="ftr" sz="quarter" idx="11"/>
          </p:nvPr>
        </p:nvSpPr>
        <p:spPr/>
        <p:txBody>
          <a:bodyPr/>
          <a:lstStyle/>
          <a:p>
            <a:pPr>
              <a:defRPr/>
            </a:pPr>
            <a:r>
              <a:rPr lang="en-US" dirty="0"/>
              <a:t>Lieguy@gmail.com</a:t>
            </a:r>
          </a:p>
        </p:txBody>
      </p:sp>
      <p:sp>
        <p:nvSpPr>
          <p:cNvPr id="6" name="Slide Number Placeholder 5"/>
          <p:cNvSpPr>
            <a:spLocks noGrp="1"/>
          </p:cNvSpPr>
          <p:nvPr>
            <p:ph type="sldNum" sz="quarter" idx="12"/>
          </p:nvPr>
        </p:nvSpPr>
        <p:spPr/>
        <p:txBody>
          <a:bodyPr/>
          <a:lstStyle/>
          <a:p>
            <a:fld id="{C1C11F84-9234-49A0-8974-281A4D3D1DBC}" type="slidenum">
              <a:rPr lang="en-US" altLang="en-US" smtClean="0"/>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C8E5AB1E-B649-41BC-AB2A-40EDCF28E303}" type="datetime1">
              <a:rPr lang="en-US" smtClean="0"/>
              <a:t>3/30/2025</a:t>
            </a:fld>
            <a:endParaRPr lang="en-US" dirty="0"/>
          </a:p>
        </p:txBody>
      </p:sp>
      <p:sp>
        <p:nvSpPr>
          <p:cNvPr id="5" name="Footer Placeholder 4"/>
          <p:cNvSpPr>
            <a:spLocks noGrp="1"/>
          </p:cNvSpPr>
          <p:nvPr>
            <p:ph type="ftr" sz="quarter" idx="11"/>
          </p:nvPr>
        </p:nvSpPr>
        <p:spPr/>
        <p:txBody>
          <a:bodyPr/>
          <a:lstStyle/>
          <a:p>
            <a:pPr>
              <a:defRPr/>
            </a:pPr>
            <a:r>
              <a:rPr lang="en-US" dirty="0"/>
              <a:t>Lieguy@gmail.com</a:t>
            </a:r>
          </a:p>
        </p:txBody>
      </p:sp>
      <p:sp>
        <p:nvSpPr>
          <p:cNvPr id="6" name="Slide Number Placeholder 5"/>
          <p:cNvSpPr>
            <a:spLocks noGrp="1"/>
          </p:cNvSpPr>
          <p:nvPr>
            <p:ph type="sldNum" sz="quarter" idx="12"/>
          </p:nvPr>
        </p:nvSpPr>
        <p:spPr/>
        <p:txBody>
          <a:bodyPr/>
          <a:lstStyle/>
          <a:p>
            <a:fld id="{8DE8F3CE-4E3B-42A6-A7B4-0CD8D9EAD1A8}" type="slidenum">
              <a:rPr lang="en-US" altLang="en-US" smtClean="0"/>
              <a:pPr/>
              <a:t>‹#›</a:t>
            </a:fld>
            <a:endParaRPr lang="en-US" alt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F8ADCD8B-9471-4311-9D29-E48A4648FCF3}" type="datetime1">
              <a:rPr lang="en-US" smtClean="0"/>
              <a:t>3/30/2025</a:t>
            </a:fld>
            <a:endParaRPr lang="en-US" dirty="0"/>
          </a:p>
        </p:txBody>
      </p:sp>
      <p:sp>
        <p:nvSpPr>
          <p:cNvPr id="6" name="Footer Placeholder 5"/>
          <p:cNvSpPr>
            <a:spLocks noGrp="1"/>
          </p:cNvSpPr>
          <p:nvPr>
            <p:ph type="ftr" sz="quarter" idx="11"/>
          </p:nvPr>
        </p:nvSpPr>
        <p:spPr/>
        <p:txBody>
          <a:bodyPr/>
          <a:lstStyle/>
          <a:p>
            <a:pPr>
              <a:defRPr/>
            </a:pPr>
            <a:r>
              <a:rPr lang="en-US" dirty="0"/>
              <a:t>Lieguy@gmail.com</a:t>
            </a:r>
          </a:p>
        </p:txBody>
      </p:sp>
      <p:sp>
        <p:nvSpPr>
          <p:cNvPr id="7" name="Slide Number Placeholder 6"/>
          <p:cNvSpPr>
            <a:spLocks noGrp="1"/>
          </p:cNvSpPr>
          <p:nvPr>
            <p:ph type="sldNum" sz="quarter" idx="12"/>
          </p:nvPr>
        </p:nvSpPr>
        <p:spPr/>
        <p:txBody>
          <a:bodyPr/>
          <a:lstStyle/>
          <a:p>
            <a:fld id="{857C34D9-A4DE-4575-A6CC-7D30476DEB62}" type="slidenum">
              <a:rPr lang="en-US" altLang="en-US" smtClean="0"/>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E36E65D2-9AA0-4E3F-A151-037495260E81}" type="datetime1">
              <a:rPr lang="en-US" smtClean="0"/>
              <a:t>3/30/2025</a:t>
            </a:fld>
            <a:endParaRPr lang="en-US" dirty="0"/>
          </a:p>
        </p:txBody>
      </p:sp>
      <p:sp>
        <p:nvSpPr>
          <p:cNvPr id="8" name="Footer Placeholder 7"/>
          <p:cNvSpPr>
            <a:spLocks noGrp="1"/>
          </p:cNvSpPr>
          <p:nvPr>
            <p:ph type="ftr" sz="quarter" idx="11"/>
          </p:nvPr>
        </p:nvSpPr>
        <p:spPr/>
        <p:txBody>
          <a:bodyPr/>
          <a:lstStyle/>
          <a:p>
            <a:pPr>
              <a:defRPr/>
            </a:pPr>
            <a:r>
              <a:rPr lang="en-US" dirty="0"/>
              <a:t>Lieguy@gmail.com</a:t>
            </a:r>
          </a:p>
        </p:txBody>
      </p:sp>
      <p:sp>
        <p:nvSpPr>
          <p:cNvPr id="9" name="Slide Number Placeholder 8"/>
          <p:cNvSpPr>
            <a:spLocks noGrp="1"/>
          </p:cNvSpPr>
          <p:nvPr>
            <p:ph type="sldNum" sz="quarter" idx="12"/>
          </p:nvPr>
        </p:nvSpPr>
        <p:spPr/>
        <p:txBody>
          <a:bodyPr/>
          <a:lstStyle/>
          <a:p>
            <a:fld id="{DF7EC75E-7AF9-4526-8B88-6126B5AC8DCE}" type="slidenum">
              <a:rPr lang="en-US" altLang="en-US" smtClean="0"/>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pPr>
              <a:defRPr/>
            </a:pPr>
            <a:fld id="{9C0327FB-552C-4773-B835-34B462839B43}" type="datetime1">
              <a:rPr lang="en-US" smtClean="0"/>
              <a:t>3/30/2025</a:t>
            </a:fld>
            <a:endParaRPr lang="en-US" dirty="0"/>
          </a:p>
        </p:txBody>
      </p:sp>
      <p:sp>
        <p:nvSpPr>
          <p:cNvPr id="4" name="Footer Placeholder 3"/>
          <p:cNvSpPr>
            <a:spLocks noGrp="1"/>
          </p:cNvSpPr>
          <p:nvPr>
            <p:ph type="ftr" sz="quarter" idx="11"/>
          </p:nvPr>
        </p:nvSpPr>
        <p:spPr/>
        <p:txBody>
          <a:bodyPr/>
          <a:lstStyle/>
          <a:p>
            <a:pPr>
              <a:defRPr/>
            </a:pPr>
            <a:r>
              <a:rPr lang="en-US" dirty="0"/>
              <a:t>Lieguy@gmail.com</a:t>
            </a:r>
          </a:p>
        </p:txBody>
      </p:sp>
      <p:sp>
        <p:nvSpPr>
          <p:cNvPr id="5" name="Slide Number Placeholder 4"/>
          <p:cNvSpPr>
            <a:spLocks noGrp="1"/>
          </p:cNvSpPr>
          <p:nvPr>
            <p:ph type="sldNum" sz="quarter" idx="12"/>
          </p:nvPr>
        </p:nvSpPr>
        <p:spPr/>
        <p:txBody>
          <a:bodyPr/>
          <a:lstStyle/>
          <a:p>
            <a:fld id="{A98B8C28-9455-4142-893C-5F38885DC9D8}" type="slidenum">
              <a:rPr lang="en-US" altLang="en-US" smtClean="0"/>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pPr>
              <a:defRPr/>
            </a:pPr>
            <a:fld id="{A73751A3-A575-4D1F-9299-127CAB740C4C}" type="datetime1">
              <a:rPr lang="en-US" smtClean="0"/>
              <a:t>3/30/2025</a:t>
            </a:fld>
            <a:endParaRPr lang="en-US" dirty="0"/>
          </a:p>
        </p:txBody>
      </p:sp>
      <p:sp>
        <p:nvSpPr>
          <p:cNvPr id="3" name="Footer Placeholder 2"/>
          <p:cNvSpPr>
            <a:spLocks noGrp="1"/>
          </p:cNvSpPr>
          <p:nvPr>
            <p:ph type="ftr" sz="quarter" idx="11"/>
          </p:nvPr>
        </p:nvSpPr>
        <p:spPr/>
        <p:txBody>
          <a:bodyPr/>
          <a:lstStyle/>
          <a:p>
            <a:pPr>
              <a:defRPr/>
            </a:pPr>
            <a:r>
              <a:rPr lang="en-US" dirty="0"/>
              <a:t>Lieguy@gmail.com</a:t>
            </a:r>
          </a:p>
        </p:txBody>
      </p:sp>
      <p:sp>
        <p:nvSpPr>
          <p:cNvPr id="4" name="Slide Number Placeholder 3"/>
          <p:cNvSpPr>
            <a:spLocks noGrp="1"/>
          </p:cNvSpPr>
          <p:nvPr>
            <p:ph type="sldNum" sz="quarter" idx="12"/>
          </p:nvPr>
        </p:nvSpPr>
        <p:spPr/>
        <p:txBody>
          <a:bodyPr/>
          <a:lstStyle/>
          <a:p>
            <a:fld id="{25F42061-C5AD-42B8-AD34-2FF583B4DF3D}" type="slidenum">
              <a:rPr lang="en-US" altLang="en-US" smtClean="0"/>
              <a:pPr/>
              <a:t>‹#›</a:t>
            </a:fld>
            <a:endParaRPr lang="en-US" alt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8EAEDAE9-6153-4C33-BBF6-CE9215EE3710}" type="datetime1">
              <a:rPr lang="en-US" smtClean="0"/>
              <a:t>3/30/2025</a:t>
            </a:fld>
            <a:endParaRPr lang="en-US" dirty="0"/>
          </a:p>
        </p:txBody>
      </p:sp>
      <p:sp>
        <p:nvSpPr>
          <p:cNvPr id="6" name="Footer Placeholder 5"/>
          <p:cNvSpPr>
            <a:spLocks noGrp="1"/>
          </p:cNvSpPr>
          <p:nvPr>
            <p:ph type="ftr" sz="quarter" idx="11"/>
          </p:nvPr>
        </p:nvSpPr>
        <p:spPr/>
        <p:txBody>
          <a:bodyPr/>
          <a:lstStyle/>
          <a:p>
            <a:pPr>
              <a:defRPr/>
            </a:pPr>
            <a:r>
              <a:rPr lang="en-US" dirty="0"/>
              <a:t>Lieguy@gmail.com</a:t>
            </a:r>
          </a:p>
        </p:txBody>
      </p:sp>
      <p:sp>
        <p:nvSpPr>
          <p:cNvPr id="7" name="Slide Number Placeholder 6"/>
          <p:cNvSpPr>
            <a:spLocks noGrp="1"/>
          </p:cNvSpPr>
          <p:nvPr>
            <p:ph type="sldNum" sz="quarter" idx="12"/>
          </p:nvPr>
        </p:nvSpPr>
        <p:spPr/>
        <p:txBody>
          <a:bodyPr/>
          <a:lstStyle/>
          <a:p>
            <a:fld id="{64CECCFC-C219-49CD-9B3B-5D09B9090A39}" type="slidenum">
              <a:rPr lang="en-US" altLang="en-US" smtClean="0"/>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pPr>
              <a:defRPr/>
            </a:pPr>
            <a:fld id="{CF0C8085-EE64-4A68-8E78-DEEA11E1BE02}" type="datetime1">
              <a:rPr lang="en-US" smtClean="0"/>
              <a:t>3/30/2025</a:t>
            </a:fld>
            <a:endParaRPr lang="en-US" dirty="0"/>
          </a:p>
        </p:txBody>
      </p:sp>
      <p:sp>
        <p:nvSpPr>
          <p:cNvPr id="6" name="Footer Placeholder 5"/>
          <p:cNvSpPr>
            <a:spLocks noGrp="1"/>
          </p:cNvSpPr>
          <p:nvPr>
            <p:ph type="ftr" sz="quarter" idx="11"/>
          </p:nvPr>
        </p:nvSpPr>
        <p:spPr/>
        <p:txBody>
          <a:bodyPr/>
          <a:lstStyle/>
          <a:p>
            <a:pPr>
              <a:defRPr/>
            </a:pPr>
            <a:r>
              <a:rPr lang="en-US" dirty="0"/>
              <a:t>Lieguy@gmail.com</a:t>
            </a:r>
          </a:p>
        </p:txBody>
      </p:sp>
      <p:sp>
        <p:nvSpPr>
          <p:cNvPr id="7" name="Slide Number Placeholder 6"/>
          <p:cNvSpPr>
            <a:spLocks noGrp="1"/>
          </p:cNvSpPr>
          <p:nvPr>
            <p:ph type="sldNum" sz="quarter" idx="12"/>
          </p:nvPr>
        </p:nvSpPr>
        <p:spPr/>
        <p:txBody>
          <a:bodyPr/>
          <a:lstStyle/>
          <a:p>
            <a:fld id="{8FAA318C-D7D5-4DD9-829C-69C36F573F3D}" type="slidenum">
              <a:rPr lang="en-US" altLang="en-US" smtClean="0"/>
              <a:pPr/>
              <a:t>‹#›</a:t>
            </a:fld>
            <a:endParaRPr lang="en-US" alt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a:t>Click icon to add picture</a:t>
            </a:r>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C69A7BE1-F7BD-4F4D-91BB-1FDBD6C6252C}" type="datetime1">
              <a:rPr lang="en-US" smtClean="0"/>
              <a:t>3/30/2025</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r>
              <a:rPr lang="en-US" dirty="0"/>
              <a:t>Lieguy@gmail.com</a:t>
            </a: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D23C212-C813-41F6-890A-0DAA3BA054DC}" type="slidenum">
              <a:rPr lang="en-US" altLang="en-US" smtClean="0"/>
              <a:pPr/>
              <a:t>‹#›</a:t>
            </a:fld>
            <a:endParaRPr lang="en-US" alt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55" r:id="rId12"/>
  </p:sldLayoutIdLst>
  <p:hf sldNum="0"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7" cstate="print"/>
            <a:stretch>
              <a:fillRect/>
            </a:stretch>
          </a:blipFill>
        </p:spPr>
        <p:txBody>
          <a:bodyPr wrap="square" lIns="0" tIns="0" rIns="0" bIns="0" rtlCol="0"/>
          <a:lstStyle/>
          <a:p>
            <a:endParaRPr dirty="0"/>
          </a:p>
        </p:txBody>
      </p:sp>
      <p:sp>
        <p:nvSpPr>
          <p:cNvPr id="2" name="Holder 2"/>
          <p:cNvSpPr>
            <a:spLocks noGrp="1"/>
          </p:cNvSpPr>
          <p:nvPr>
            <p:ph type="title"/>
          </p:nvPr>
        </p:nvSpPr>
        <p:spPr>
          <a:xfrm>
            <a:off x="1486280" y="3088005"/>
            <a:ext cx="6171438" cy="574039"/>
          </a:xfrm>
          <a:prstGeom prst="rect">
            <a:avLst/>
          </a:prstGeom>
        </p:spPr>
        <p:txBody>
          <a:bodyPr wrap="square" lIns="0" tIns="0" rIns="0" bIns="0">
            <a:spAutoFit/>
          </a:bodyPr>
          <a:lstStyle>
            <a:lvl1pPr>
              <a:defRPr sz="3600" b="0" i="0">
                <a:solidFill>
                  <a:schemeClr val="bg1"/>
                </a:solidFill>
                <a:latin typeface="Trebuchet MS"/>
                <a:cs typeface="Trebuchet MS"/>
              </a:defRPr>
            </a:lvl1pPr>
          </a:lstStyle>
          <a:p>
            <a:endParaRPr/>
          </a:p>
        </p:txBody>
      </p:sp>
      <p:sp>
        <p:nvSpPr>
          <p:cNvPr id="3" name="Holder 3"/>
          <p:cNvSpPr>
            <a:spLocks noGrp="1"/>
          </p:cNvSpPr>
          <p:nvPr>
            <p:ph type="body" idx="1"/>
          </p:nvPr>
        </p:nvSpPr>
        <p:spPr>
          <a:xfrm>
            <a:off x="531800" y="2257806"/>
            <a:ext cx="8080400" cy="507831"/>
          </a:xfrm>
          <a:prstGeom prst="rect">
            <a:avLst/>
          </a:prstGeom>
        </p:spPr>
        <p:txBody>
          <a:bodyPr wrap="square" lIns="0" tIns="0" rIns="0" bIns="0">
            <a:spAutoFit/>
          </a:bodyPr>
          <a:lstStyle>
            <a:lvl1pPr>
              <a:defRPr sz="3300" b="0" i="0">
                <a:solidFill>
                  <a:schemeClr val="bg1"/>
                </a:solidFill>
                <a:latin typeface="Trebuchet MS"/>
                <a:cs typeface="Trebuchet MS"/>
              </a:defRPr>
            </a:lvl1pPr>
          </a:lstStyle>
          <a:p>
            <a:endParaRPr/>
          </a:p>
        </p:txBody>
      </p:sp>
      <p:sp>
        <p:nvSpPr>
          <p:cNvPr id="4" name="Holder 4"/>
          <p:cNvSpPr>
            <a:spLocks noGrp="1"/>
          </p:cNvSpPr>
          <p:nvPr>
            <p:ph type="ftr" sz="quarter" idx="5"/>
          </p:nvPr>
        </p:nvSpPr>
        <p:spPr>
          <a:xfrm>
            <a:off x="3108960" y="6377940"/>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3/30/2025</a:t>
            </a:fld>
            <a:endParaRPr lang="en-US" dirty="0"/>
          </a:p>
        </p:txBody>
      </p:sp>
      <p:sp>
        <p:nvSpPr>
          <p:cNvPr id="6" name="Holder 6"/>
          <p:cNvSpPr>
            <a:spLocks noGrp="1"/>
          </p:cNvSpPr>
          <p:nvPr>
            <p:ph type="sldNum" sz="quarter" idx="7"/>
          </p:nvPr>
        </p:nvSpPr>
        <p:spPr>
          <a:xfrm>
            <a:off x="6583680" y="6377940"/>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4013233930"/>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hyperlink" Target="mailto:Chip@PEAKcatc.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62000"/>
            <a:ext cx="7406640" cy="3200400"/>
          </a:xfrm>
        </p:spPr>
        <p:txBody>
          <a:bodyPr>
            <a:normAutofit fontScale="90000"/>
          </a:bodyPr>
          <a:lstStyle/>
          <a:p>
            <a:pPr algn="ctr" eaLnBrk="1" fontAlgn="auto" hangingPunct="1">
              <a:spcAft>
                <a:spcPts val="0"/>
              </a:spcAft>
              <a:defRPr/>
            </a:pPr>
            <a:r>
              <a:rPr lang="en-US" dirty="0"/>
              <a:t>Polygraph Testing</a:t>
            </a:r>
            <a:br>
              <a:rPr lang="en-US" dirty="0"/>
            </a:br>
            <a:r>
              <a:rPr lang="en-US" dirty="0"/>
              <a:t>and</a:t>
            </a:r>
            <a:br>
              <a:rPr lang="en-US" dirty="0"/>
            </a:br>
            <a:r>
              <a:rPr lang="en-US" dirty="0"/>
              <a:t>Test Data Analysis</a:t>
            </a:r>
            <a:br>
              <a:rPr lang="en-US" dirty="0"/>
            </a:br>
            <a:r>
              <a:rPr lang="en-US" dirty="0"/>
              <a:t>in</a:t>
            </a:r>
            <a:br>
              <a:rPr lang="en-US" dirty="0"/>
            </a:br>
            <a:r>
              <a:rPr lang="en-US" dirty="0"/>
              <a:t>Review</a:t>
            </a:r>
          </a:p>
        </p:txBody>
      </p:sp>
      <p:sp>
        <p:nvSpPr>
          <p:cNvPr id="4" name="Subtitle 3"/>
          <p:cNvSpPr>
            <a:spLocks noGrp="1"/>
          </p:cNvSpPr>
          <p:nvPr>
            <p:ph type="subTitle" idx="1"/>
          </p:nvPr>
        </p:nvSpPr>
        <p:spPr>
          <a:xfrm>
            <a:off x="1524000" y="4419600"/>
            <a:ext cx="7391400" cy="1807536"/>
          </a:xfrm>
        </p:spPr>
        <p:txBody>
          <a:bodyPr>
            <a:normAutofit/>
          </a:bodyPr>
          <a:lstStyle/>
          <a:p>
            <a:pPr algn="ctr"/>
            <a:r>
              <a:rPr lang="en-US" dirty="0"/>
              <a:t>Chip Morgan</a:t>
            </a:r>
          </a:p>
          <a:p>
            <a:pPr algn="ctr"/>
            <a:endParaRPr lang="en-US" dirty="0"/>
          </a:p>
        </p:txBody>
      </p:sp>
      <p:sp>
        <p:nvSpPr>
          <p:cNvPr id="7171"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rPr>
              <a:t>Lieguy@gmail.com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35150"/>
            <a:ext cx="7828407" cy="241172"/>
          </a:xfrm>
          <a:prstGeom prst="rect">
            <a:avLst/>
          </a:prstGeom>
          <a:blipFill>
            <a:blip r:embed="rId2" cstate="print"/>
            <a:stretch>
              <a:fillRect/>
            </a:stretch>
          </a:blip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3" name="object 3"/>
          <p:cNvSpPr/>
          <p:nvPr/>
        </p:nvSpPr>
        <p:spPr>
          <a:xfrm>
            <a:off x="7939278" y="2335150"/>
            <a:ext cx="1202436" cy="108584"/>
          </a:xfrm>
          <a:prstGeom prst="rect">
            <a:avLst/>
          </a:prstGeom>
          <a:blipFill>
            <a:blip r:embed="rId3" cstate="print"/>
            <a:stretch>
              <a:fillRect/>
            </a:stretch>
          </a:blip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4" name="object 4"/>
          <p:cNvSpPr/>
          <p:nvPr/>
        </p:nvSpPr>
        <p:spPr>
          <a:xfrm>
            <a:off x="0" y="1314450"/>
            <a:ext cx="8972550" cy="1026795"/>
          </a:xfrm>
          <a:custGeom>
            <a:avLst/>
            <a:gdLst/>
            <a:ahLst/>
            <a:cxnLst/>
            <a:rect l="l" t="t" r="r" b="b"/>
            <a:pathLst>
              <a:path w="10438130" h="1369060">
                <a:moveTo>
                  <a:pt x="0" y="1368552"/>
                </a:moveTo>
                <a:lnTo>
                  <a:pt x="10437876" y="1368552"/>
                </a:lnTo>
                <a:lnTo>
                  <a:pt x="10437876" y="0"/>
                </a:lnTo>
                <a:lnTo>
                  <a:pt x="0" y="0"/>
                </a:lnTo>
                <a:lnTo>
                  <a:pt x="0" y="1368552"/>
                </a:lnTo>
                <a:close/>
              </a:path>
            </a:pathLst>
          </a:custGeom>
          <a:solidFill>
            <a:srgbClr val="252525"/>
          </a:solid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6" name="object 6"/>
          <p:cNvSpPr txBox="1">
            <a:spLocks noGrp="1"/>
          </p:cNvSpPr>
          <p:nvPr>
            <p:ph type="title"/>
          </p:nvPr>
        </p:nvSpPr>
        <p:spPr>
          <a:xfrm>
            <a:off x="569289" y="1581721"/>
            <a:ext cx="7774611" cy="425116"/>
          </a:xfrm>
          <a:prstGeom prst="rect">
            <a:avLst/>
          </a:prstGeom>
        </p:spPr>
        <p:txBody>
          <a:bodyPr vert="horz" wrap="square" lIns="0" tIns="9525" rIns="0" bIns="0" rtlCol="0">
            <a:spAutoFit/>
          </a:bodyPr>
          <a:lstStyle/>
          <a:p>
            <a:pPr marL="9525" algn="ctr">
              <a:spcBef>
                <a:spcPts val="75"/>
              </a:spcBef>
            </a:pPr>
            <a:r>
              <a:rPr lang="en-US" spc="-45" dirty="0"/>
              <a:t>Example - Math Problem – Instructions</a:t>
            </a:r>
            <a:endParaRPr spc="-4" dirty="0"/>
          </a:p>
        </p:txBody>
      </p:sp>
      <p:sp>
        <p:nvSpPr>
          <p:cNvPr id="7" name="object 7"/>
          <p:cNvSpPr txBox="1"/>
          <p:nvPr/>
        </p:nvSpPr>
        <p:spPr>
          <a:xfrm>
            <a:off x="228600" y="2455735"/>
            <a:ext cx="8743950" cy="2631009"/>
          </a:xfrm>
          <a:prstGeom prst="rect">
            <a:avLst/>
          </a:prstGeom>
        </p:spPr>
        <p:txBody>
          <a:bodyPr vert="horz" wrap="square" lIns="0" tIns="80486" rIns="0" bIns="0" rtlCol="0">
            <a:spAutoFit/>
          </a:bodyPr>
          <a:lstStyle/>
          <a:p>
            <a:pPr marL="736759" marR="171450" indent="-557213" defTabSz="685800" eaLnBrk="1" fontAlgn="auto" hangingPunct="1">
              <a:lnSpc>
                <a:spcPts val="2303"/>
              </a:lnSpc>
              <a:spcBef>
                <a:spcPts val="633"/>
              </a:spcBef>
              <a:spcAft>
                <a:spcPts val="0"/>
              </a:spcAft>
              <a:buFontTx/>
              <a:buAutoNum type="arabicPeriod"/>
            </a:pPr>
            <a:r>
              <a:rPr lang="en-US" sz="3300" dirty="0">
                <a:solidFill>
                  <a:prstClr val="white"/>
                </a:solidFill>
                <a:latin typeface="Trebuchet MS"/>
                <a:cs typeface="Trebuchet MS"/>
              </a:rPr>
              <a:t>Do Not Talk during the problem</a:t>
            </a:r>
          </a:p>
          <a:p>
            <a:pPr marL="736759" marR="171450" indent="-557213" defTabSz="685800" eaLnBrk="1" fontAlgn="auto" hangingPunct="1">
              <a:lnSpc>
                <a:spcPts val="2303"/>
              </a:lnSpc>
              <a:spcBef>
                <a:spcPts val="633"/>
              </a:spcBef>
              <a:spcAft>
                <a:spcPts val="0"/>
              </a:spcAft>
              <a:buFontTx/>
              <a:buAutoNum type="arabicPeriod"/>
            </a:pPr>
            <a:endParaRPr lang="en-US" sz="3300" dirty="0">
              <a:solidFill>
                <a:prstClr val="white"/>
              </a:solidFill>
              <a:latin typeface="Trebuchet MS"/>
              <a:cs typeface="Trebuchet MS"/>
            </a:endParaRPr>
          </a:p>
          <a:p>
            <a:pPr marL="736759" marR="171450" indent="-557213" defTabSz="685800" eaLnBrk="1" fontAlgn="auto" hangingPunct="1">
              <a:lnSpc>
                <a:spcPts val="2303"/>
              </a:lnSpc>
              <a:spcBef>
                <a:spcPts val="633"/>
              </a:spcBef>
              <a:spcAft>
                <a:spcPts val="0"/>
              </a:spcAft>
              <a:buFontTx/>
              <a:buAutoNum type="arabicPeriod"/>
            </a:pPr>
            <a:r>
              <a:rPr lang="en-US" sz="3300" dirty="0">
                <a:solidFill>
                  <a:prstClr val="white"/>
                </a:solidFill>
                <a:latin typeface="Trebuchet MS"/>
                <a:cs typeface="Trebuchet MS"/>
              </a:rPr>
              <a:t>Do Not collaborate with your neighbor</a:t>
            </a:r>
          </a:p>
          <a:p>
            <a:pPr marL="736759" marR="171450" indent="-557213" defTabSz="685800" eaLnBrk="1" fontAlgn="auto" hangingPunct="1">
              <a:lnSpc>
                <a:spcPts val="2303"/>
              </a:lnSpc>
              <a:spcBef>
                <a:spcPts val="633"/>
              </a:spcBef>
              <a:spcAft>
                <a:spcPts val="0"/>
              </a:spcAft>
              <a:buFontTx/>
              <a:buAutoNum type="arabicPeriod"/>
            </a:pPr>
            <a:endParaRPr lang="en-US" sz="3300" dirty="0">
              <a:solidFill>
                <a:prstClr val="white"/>
              </a:solidFill>
              <a:latin typeface="Trebuchet MS"/>
              <a:cs typeface="Trebuchet MS"/>
            </a:endParaRPr>
          </a:p>
          <a:p>
            <a:pPr marL="736759" marR="171450" indent="-557213" defTabSz="685800" eaLnBrk="1" fontAlgn="auto" hangingPunct="1">
              <a:lnSpc>
                <a:spcPts val="2303"/>
              </a:lnSpc>
              <a:spcBef>
                <a:spcPts val="633"/>
              </a:spcBef>
              <a:spcAft>
                <a:spcPts val="0"/>
              </a:spcAft>
              <a:buFontTx/>
              <a:buAutoNum type="arabicPeriod"/>
            </a:pPr>
            <a:r>
              <a:rPr lang="en-US" sz="3300" dirty="0">
                <a:solidFill>
                  <a:prstClr val="white"/>
                </a:solidFill>
                <a:latin typeface="Trebuchet MS"/>
                <a:cs typeface="Trebuchet MS"/>
              </a:rPr>
              <a:t>Write down your answer</a:t>
            </a:r>
          </a:p>
          <a:p>
            <a:pPr marL="736759" marR="171450" indent="-557213" defTabSz="685800" eaLnBrk="1" fontAlgn="auto" hangingPunct="1">
              <a:lnSpc>
                <a:spcPts val="2303"/>
              </a:lnSpc>
              <a:spcBef>
                <a:spcPts val="633"/>
              </a:spcBef>
              <a:spcAft>
                <a:spcPts val="0"/>
              </a:spcAft>
              <a:buFontTx/>
              <a:buAutoNum type="arabicPeriod"/>
            </a:pPr>
            <a:endParaRPr lang="en-US" sz="3300" dirty="0">
              <a:solidFill>
                <a:prstClr val="white"/>
              </a:solidFill>
              <a:latin typeface="Trebuchet MS"/>
              <a:cs typeface="Trebuchet MS"/>
            </a:endParaRPr>
          </a:p>
          <a:p>
            <a:pPr marL="736759" marR="171450" indent="-557213" defTabSz="685800" eaLnBrk="1" fontAlgn="auto" hangingPunct="1">
              <a:lnSpc>
                <a:spcPts val="2303"/>
              </a:lnSpc>
              <a:spcBef>
                <a:spcPts val="633"/>
              </a:spcBef>
              <a:spcAft>
                <a:spcPts val="0"/>
              </a:spcAft>
              <a:buFontTx/>
              <a:buAutoNum type="arabicPeriod"/>
            </a:pPr>
            <a:r>
              <a:rPr lang="en-US" sz="3300" dirty="0">
                <a:solidFill>
                  <a:prstClr val="white"/>
                </a:solidFill>
                <a:latin typeface="Trebuchet MS"/>
                <a:cs typeface="Trebuchet MS"/>
              </a:rPr>
              <a:t>Prepare to defend your answer</a:t>
            </a:r>
            <a:endParaRPr sz="3300" dirty="0">
              <a:solidFill>
                <a:prstClr val="white"/>
              </a:solidFill>
              <a:latin typeface="Trebuchet MS"/>
              <a:cs typeface="Trebuchet MS"/>
            </a:endParaRPr>
          </a:p>
        </p:txBody>
      </p:sp>
    </p:spTree>
    <p:extLst>
      <p:ext uri="{BB962C8B-B14F-4D97-AF65-F5344CB8AC3E}">
        <p14:creationId xmlns:p14="http://schemas.microsoft.com/office/powerpoint/2010/main" val="82017099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893763" y="609600"/>
            <a:ext cx="7358062" cy="1143000"/>
          </a:xfrm>
        </p:spPr>
        <p:txBody>
          <a:bodyPr/>
          <a:lstStyle/>
          <a:p>
            <a:pPr algn="ctr" eaLnBrk="1" fontAlgn="auto" hangingPunct="1">
              <a:spcAft>
                <a:spcPts val="0"/>
              </a:spcAft>
              <a:defRPr/>
            </a:pPr>
            <a:r>
              <a:rPr lang="en-US" altLang="en-US" dirty="0">
                <a:solidFill>
                  <a:srgbClr val="FF0000"/>
                </a:solidFill>
              </a:rPr>
              <a:t>Cardio</a:t>
            </a:r>
          </a:p>
        </p:txBody>
      </p:sp>
      <p:sp>
        <p:nvSpPr>
          <p:cNvPr id="53251" name="Content Placeholder 2"/>
          <p:cNvSpPr>
            <a:spLocks noGrp="1"/>
          </p:cNvSpPr>
          <p:nvPr>
            <p:ph idx="1"/>
          </p:nvPr>
        </p:nvSpPr>
        <p:spPr>
          <a:xfrm>
            <a:off x="990600" y="1946275"/>
            <a:ext cx="7772400" cy="4683125"/>
          </a:xfrm>
        </p:spPr>
        <p:txBody>
          <a:bodyPr/>
          <a:lstStyle/>
          <a:p>
            <a:pPr eaLnBrk="1" hangingPunct="1"/>
            <a:r>
              <a:rPr lang="en-US" altLang="en-US" sz="4000" dirty="0"/>
              <a:t>Vertical increase of diastolic baseline.</a:t>
            </a:r>
          </a:p>
        </p:txBody>
      </p:sp>
      <p:sp>
        <p:nvSpPr>
          <p:cNvPr id="5325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latin typeface="Calibri" pitchFamily="34" charset="0"/>
              </a:rPr>
              <a:t>Lieguy@gmail.com</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893763" y="609600"/>
            <a:ext cx="7358062" cy="1143000"/>
          </a:xfrm>
        </p:spPr>
        <p:txBody>
          <a:bodyPr/>
          <a:lstStyle/>
          <a:p>
            <a:pPr algn="ctr" eaLnBrk="1" fontAlgn="auto" hangingPunct="1">
              <a:spcAft>
                <a:spcPts val="0"/>
              </a:spcAft>
              <a:defRPr/>
            </a:pPr>
            <a:r>
              <a:rPr lang="en-US" altLang="en-US" dirty="0">
                <a:solidFill>
                  <a:srgbClr val="FF0000"/>
                </a:solidFill>
              </a:rPr>
              <a:t>Cardio</a:t>
            </a:r>
          </a:p>
        </p:txBody>
      </p:sp>
      <p:sp>
        <p:nvSpPr>
          <p:cNvPr id="5427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latin typeface="Calibri" pitchFamily="34" charset="0"/>
              </a:rPr>
              <a:t>Lieguy@gmail.com</a:t>
            </a:r>
          </a:p>
        </p:txBody>
      </p:sp>
      <p:pic>
        <p:nvPicPr>
          <p:cNvPr id="542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509838"/>
            <a:ext cx="4783138" cy="3814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893763" y="609600"/>
            <a:ext cx="7358062" cy="1143000"/>
          </a:xfrm>
        </p:spPr>
        <p:txBody>
          <a:bodyPr/>
          <a:lstStyle/>
          <a:p>
            <a:pPr algn="ctr" eaLnBrk="1" fontAlgn="auto" hangingPunct="1">
              <a:spcAft>
                <a:spcPts val="0"/>
              </a:spcAft>
              <a:defRPr/>
            </a:pPr>
            <a:r>
              <a:rPr lang="en-US" altLang="en-US" dirty="0">
                <a:solidFill>
                  <a:srgbClr val="FF0000"/>
                </a:solidFill>
              </a:rPr>
              <a:t>Cardio</a:t>
            </a:r>
          </a:p>
        </p:txBody>
      </p:sp>
      <p:sp>
        <p:nvSpPr>
          <p:cNvPr id="5530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latin typeface="Calibri" pitchFamily="34" charset="0"/>
              </a:rPr>
              <a:t>Lieguy@gmail.com</a:t>
            </a:r>
          </a:p>
        </p:txBody>
      </p:sp>
      <p:pic>
        <p:nvPicPr>
          <p:cNvPr id="552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09800"/>
            <a:ext cx="5238750"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Finger Pulse Amplitude (FPA)</a:t>
            </a:r>
          </a:p>
        </p:txBody>
      </p:sp>
      <p:sp>
        <p:nvSpPr>
          <p:cNvPr id="56323" name="Content Placeholder 2"/>
          <p:cNvSpPr>
            <a:spLocks noGrp="1"/>
          </p:cNvSpPr>
          <p:nvPr>
            <p:ph idx="1"/>
          </p:nvPr>
        </p:nvSpPr>
        <p:spPr>
          <a:xfrm>
            <a:off x="990600" y="1600200"/>
            <a:ext cx="7924800" cy="4876800"/>
          </a:xfrm>
        </p:spPr>
        <p:txBody>
          <a:bodyPr/>
          <a:lstStyle/>
          <a:p>
            <a:pPr marL="0" indent="0" eaLnBrk="1" hangingPunct="1">
              <a:buFont typeface="Arial" charset="0"/>
              <a:buNone/>
            </a:pPr>
            <a:r>
              <a:rPr lang="en-US" altLang="en-US" sz="3000" b="1" dirty="0"/>
              <a:t>Pattern Recognition: </a:t>
            </a:r>
            <a:r>
              <a:rPr lang="en-US" altLang="en-US" sz="3000" dirty="0"/>
              <a:t>Constriction (decrease) in the amplitude of pulses and the duration of the constriction.</a:t>
            </a:r>
          </a:p>
          <a:p>
            <a:pPr marL="0" indent="0" eaLnBrk="1" hangingPunct="1">
              <a:buFont typeface="Arial" charset="0"/>
              <a:buNone/>
            </a:pPr>
            <a:endParaRPr lang="en-US" altLang="en-US" sz="3000" dirty="0"/>
          </a:p>
          <a:p>
            <a:pPr marL="0" indent="0" eaLnBrk="1" hangingPunct="1">
              <a:buFont typeface="Arial" charset="0"/>
              <a:buNone/>
            </a:pPr>
            <a:r>
              <a:rPr lang="en-US" altLang="en-US" sz="3000" b="1" dirty="0"/>
              <a:t>CPSPro Assessment Tool: </a:t>
            </a:r>
            <a:r>
              <a:rPr lang="en-US" altLang="en-US" sz="3000" dirty="0"/>
              <a:t>The higher number is the stronger reaction</a:t>
            </a:r>
            <a:br>
              <a:rPr lang="en-US" altLang="en-US" sz="3000" dirty="0"/>
            </a:br>
            <a:r>
              <a:rPr lang="en-US" altLang="en-US" sz="3000" dirty="0"/>
              <a:t/>
            </a:r>
            <a:br>
              <a:rPr lang="en-US" altLang="en-US" sz="3000" dirty="0"/>
            </a:br>
            <a:r>
              <a:rPr lang="en-US" altLang="en-US" sz="3000" b="1" dirty="0"/>
              <a:t>Lafayette Assessment Tool:</a:t>
            </a:r>
            <a:r>
              <a:rPr lang="en-US" altLang="en-US" sz="3000" dirty="0"/>
              <a:t> The higher line position at question onset is the stronger reaction.</a:t>
            </a:r>
          </a:p>
          <a:p>
            <a:pPr marL="0" indent="0" eaLnBrk="1" hangingPunct="1">
              <a:buFont typeface="Arial" charset="0"/>
              <a:buNone/>
            </a:pPr>
            <a:endParaRPr lang="en-US" altLang="en-US" sz="3000" dirty="0"/>
          </a:p>
        </p:txBody>
      </p:sp>
      <p:sp>
        <p:nvSpPr>
          <p:cNvPr id="5632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latin typeface="Calibri" pitchFamily="34" charset="0"/>
              </a:rPr>
              <a:t>Lieguy@gmail.com</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a:t>Finger Pulse Restriction - </a:t>
            </a:r>
            <a:r>
              <a:rPr lang="en-US" b="1" dirty="0">
                <a:solidFill>
                  <a:schemeClr val="tx1"/>
                </a:solidFill>
              </a:rPr>
              <a:t>CPSPro</a:t>
            </a:r>
          </a:p>
        </p:txBody>
      </p:sp>
      <p:sp>
        <p:nvSpPr>
          <p:cNvPr id="57347" name="Content Placeholder 2"/>
          <p:cNvSpPr>
            <a:spLocks noGrp="1"/>
          </p:cNvSpPr>
          <p:nvPr>
            <p:ph idx="1"/>
          </p:nvPr>
        </p:nvSpPr>
        <p:spPr/>
        <p:txBody>
          <a:bodyPr/>
          <a:lstStyle/>
          <a:p>
            <a:pPr eaLnBrk="1" hangingPunct="1"/>
            <a:endParaRPr lang="en-US" altLang="en-US" dirty="0"/>
          </a:p>
        </p:txBody>
      </p:sp>
      <p:sp>
        <p:nvSpPr>
          <p:cNvPr id="4" name="Footer Placeholder 3"/>
          <p:cNvSpPr>
            <a:spLocks noGrp="1"/>
          </p:cNvSpPr>
          <p:nvPr>
            <p:ph type="ftr" sz="quarter" idx="11"/>
          </p:nvPr>
        </p:nvSpPr>
        <p:spPr/>
        <p:txBody>
          <a:bodyPr/>
          <a:lstStyle/>
          <a:p>
            <a:pPr>
              <a:defRPr/>
            </a:pPr>
            <a:r>
              <a:rPr lang="en-US" dirty="0"/>
              <a:t>Lieguy@gmail.com</a:t>
            </a:r>
          </a:p>
        </p:txBody>
      </p:sp>
      <p:pic>
        <p:nvPicPr>
          <p:cNvPr id="5734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7425" y="1524000"/>
            <a:ext cx="639445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a:t>Finger Pulse Amplitude - </a:t>
            </a:r>
            <a:r>
              <a:rPr lang="en-US" b="1" dirty="0">
                <a:solidFill>
                  <a:schemeClr val="tx1"/>
                </a:solidFill>
              </a:rPr>
              <a:t>Lafayette</a:t>
            </a:r>
            <a:endParaRPr lang="en-US" dirty="0"/>
          </a:p>
        </p:txBody>
      </p:sp>
      <p:sp>
        <p:nvSpPr>
          <p:cNvPr id="4" name="Footer Placeholder 3"/>
          <p:cNvSpPr>
            <a:spLocks noGrp="1"/>
          </p:cNvSpPr>
          <p:nvPr>
            <p:ph type="ftr" sz="quarter" idx="11"/>
          </p:nvPr>
        </p:nvSpPr>
        <p:spPr/>
        <p:txBody>
          <a:bodyPr/>
          <a:lstStyle/>
          <a:p>
            <a:pPr>
              <a:defRPr/>
            </a:pPr>
            <a:r>
              <a:rPr lang="en-US" dirty="0"/>
              <a:t>Lieguy@gmail.com</a:t>
            </a:r>
          </a:p>
        </p:txBody>
      </p:sp>
      <p:pic>
        <p:nvPicPr>
          <p:cNvPr id="5939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2413"/>
            <a:ext cx="6553200" cy="533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a:t>WHICH CQ TO COMPARE?</a:t>
            </a:r>
          </a:p>
        </p:txBody>
      </p:sp>
      <p:sp>
        <p:nvSpPr>
          <p:cNvPr id="60419" name="Content Placeholder 9"/>
          <p:cNvSpPr>
            <a:spLocks noGrp="1"/>
          </p:cNvSpPr>
          <p:nvPr>
            <p:ph idx="1"/>
          </p:nvPr>
        </p:nvSpPr>
        <p:spPr/>
        <p:txBody>
          <a:bodyPr/>
          <a:lstStyle/>
          <a:p>
            <a:pPr marL="0" indent="0" eaLnBrk="1" hangingPunct="1">
              <a:buNone/>
            </a:pPr>
            <a:r>
              <a:rPr lang="en-US" altLang="en-US" dirty="0">
                <a:latin typeface="Times New Roman" panose="02020603050405020304" pitchFamily="18" charset="0"/>
                <a:cs typeface="Times New Roman" panose="02020603050405020304" pitchFamily="18" charset="0"/>
              </a:rPr>
              <a:t>There are three approaches to selecting which CQ to compare reactions to:</a:t>
            </a:r>
            <a:br>
              <a:rPr lang="en-US" altLang="en-US" dirty="0">
                <a:latin typeface="Times New Roman" panose="02020603050405020304" pitchFamily="18" charset="0"/>
                <a:cs typeface="Times New Roman" panose="02020603050405020304" pitchFamily="18" charset="0"/>
              </a:rPr>
            </a:br>
            <a:endParaRPr lang="en-US" altLang="en-US" dirty="0">
              <a:latin typeface="Times New Roman" panose="02020603050405020304" pitchFamily="18" charset="0"/>
              <a:cs typeface="Times New Roman" panose="02020603050405020304" pitchFamily="18" charset="0"/>
            </a:endParaRPr>
          </a:p>
          <a:p>
            <a:pPr marL="1004887" lvl="2" indent="-457200" eaLnBrk="1" hangingPunct="1">
              <a:buFont typeface="+mj-lt"/>
              <a:buAutoNum type="arabicPeriod"/>
            </a:pPr>
            <a:r>
              <a:rPr lang="en-US" altLang="en-US" sz="2200" dirty="0">
                <a:latin typeface="Times New Roman" panose="02020603050405020304" pitchFamily="18" charset="0"/>
                <a:cs typeface="Times New Roman" panose="02020603050405020304" pitchFamily="18" charset="0"/>
              </a:rPr>
              <a:t>The adjacent CQ to the left of the RQ</a:t>
            </a:r>
          </a:p>
          <a:p>
            <a:pPr marL="1004887" lvl="2" indent="-457200" eaLnBrk="1" hangingPunct="1">
              <a:buFont typeface="+mj-lt"/>
              <a:buAutoNum type="arabicPeriod"/>
            </a:pPr>
            <a:r>
              <a:rPr lang="en-US" altLang="en-US" sz="2200" dirty="0">
                <a:latin typeface="Times New Roman" panose="02020603050405020304" pitchFamily="18" charset="0"/>
                <a:cs typeface="Times New Roman" panose="02020603050405020304" pitchFamily="18" charset="0"/>
              </a:rPr>
              <a:t>Either of two adjacent CQs (component by component)</a:t>
            </a:r>
          </a:p>
          <a:p>
            <a:pPr marL="1004887" lvl="2" indent="-457200" eaLnBrk="1" hangingPunct="1">
              <a:buFont typeface="+mj-lt"/>
              <a:buAutoNum type="arabicPeriod"/>
            </a:pPr>
            <a:r>
              <a:rPr lang="en-US" altLang="en-US" sz="2200" dirty="0">
                <a:latin typeface="Times New Roman" panose="02020603050405020304" pitchFamily="18" charset="0"/>
                <a:cs typeface="Times New Roman" panose="02020603050405020304" pitchFamily="18" charset="0"/>
              </a:rPr>
              <a:t>If an adjacent CQ is artifacted at a particular component, use the component of the next closest CQ.</a:t>
            </a:r>
          </a:p>
        </p:txBody>
      </p:sp>
      <p:sp>
        <p:nvSpPr>
          <p:cNvPr id="60420"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rPr>
              <a:t>Lieguy@gmail.com</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a:t>RESPONSE ONSET WINDOW (ROW)</a:t>
            </a:r>
          </a:p>
        </p:txBody>
      </p:sp>
      <p:sp>
        <p:nvSpPr>
          <p:cNvPr id="61443" name="Content Placeholder 2"/>
          <p:cNvSpPr>
            <a:spLocks noGrp="1"/>
          </p:cNvSpPr>
          <p:nvPr>
            <p:ph idx="1"/>
          </p:nvPr>
        </p:nvSpPr>
        <p:spPr/>
        <p:txBody>
          <a:bodyPr/>
          <a:lstStyle/>
          <a:p>
            <a:pPr eaLnBrk="1" hangingPunct="1"/>
            <a:r>
              <a:rPr lang="en-US" altLang="en-US" dirty="0"/>
              <a:t>Refers to the time period, from stimulus onset, where we are more confident that the physiological reaction that occurred was as a result of the stimulus posed and not for some other reason. </a:t>
            </a:r>
          </a:p>
          <a:p>
            <a:pPr eaLnBrk="1" hangingPunct="1"/>
            <a:r>
              <a:rPr lang="en-US" altLang="en-US" dirty="0"/>
              <a:t>Scoring systems may have different ROWs.</a:t>
            </a:r>
          </a:p>
        </p:txBody>
      </p:sp>
      <p:sp>
        <p:nvSpPr>
          <p:cNvPr id="6144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rPr>
              <a:t>Lieguy@gmail.com</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a:t>UTAH: HOW FAR TO</a:t>
            </a:r>
            <a:br>
              <a:rPr lang="en-US" dirty="0"/>
            </a:br>
            <a:r>
              <a:rPr lang="en-US" dirty="0"/>
              <a:t>MEASURE REACTION?</a:t>
            </a:r>
          </a:p>
        </p:txBody>
      </p:sp>
      <p:sp>
        <p:nvSpPr>
          <p:cNvPr id="62467" name="Content Placeholder 2"/>
          <p:cNvSpPr>
            <a:spLocks noGrp="1"/>
          </p:cNvSpPr>
          <p:nvPr>
            <p:ph idx="1"/>
          </p:nvPr>
        </p:nvSpPr>
        <p:spPr>
          <a:xfrm>
            <a:off x="1435608" y="1828800"/>
            <a:ext cx="7498080" cy="4419600"/>
          </a:xfrm>
        </p:spPr>
        <p:txBody>
          <a:bodyPr/>
          <a:lstStyle/>
          <a:p>
            <a:pPr eaLnBrk="1" hangingPunct="1"/>
            <a:r>
              <a:rPr lang="en-US" altLang="en-US" b="1" dirty="0"/>
              <a:t>ALL CHANNELS:</a:t>
            </a:r>
            <a:r>
              <a:rPr lang="en-US" altLang="en-US" dirty="0"/>
              <a:t> until 20 seconds after stimulus onset</a:t>
            </a:r>
          </a:p>
          <a:p>
            <a:pPr eaLnBrk="1" hangingPunct="1"/>
            <a:endParaRPr lang="en-US" altLang="en-US" dirty="0"/>
          </a:p>
          <a:p>
            <a:pPr eaLnBrk="1" hangingPunct="1"/>
            <a:r>
              <a:rPr lang="en-US" altLang="en-US" dirty="0"/>
              <a:t>Note* - this feature alone accounts for the majority of differences between hand-scoring systems.</a:t>
            </a:r>
          </a:p>
        </p:txBody>
      </p:sp>
      <p:sp>
        <p:nvSpPr>
          <p:cNvPr id="6246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rPr>
              <a:t>Lieguy@gmail.com</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a:t>ESS:HOW FAR TO</a:t>
            </a:r>
            <a:br>
              <a:rPr lang="en-US" dirty="0"/>
            </a:br>
            <a:r>
              <a:rPr lang="en-US" dirty="0"/>
              <a:t>MEASURE REACTION?</a:t>
            </a:r>
          </a:p>
        </p:txBody>
      </p:sp>
      <p:sp>
        <p:nvSpPr>
          <p:cNvPr id="63491" name="Content Placeholder 2"/>
          <p:cNvSpPr>
            <a:spLocks noGrp="1"/>
          </p:cNvSpPr>
          <p:nvPr>
            <p:ph idx="1"/>
          </p:nvPr>
        </p:nvSpPr>
        <p:spPr>
          <a:xfrm>
            <a:off x="914400" y="1676400"/>
            <a:ext cx="7772400" cy="4343400"/>
          </a:xfrm>
        </p:spPr>
        <p:txBody>
          <a:bodyPr/>
          <a:lstStyle/>
          <a:p>
            <a:pPr eaLnBrk="1" hangingPunct="1"/>
            <a:r>
              <a:rPr lang="en-US" altLang="en-US" b="1" dirty="0"/>
              <a:t>ALL CHANNELS: </a:t>
            </a:r>
            <a:r>
              <a:rPr lang="en-US" altLang="en-US" dirty="0"/>
              <a:t>until end of reaction</a:t>
            </a:r>
          </a:p>
        </p:txBody>
      </p:sp>
      <p:sp>
        <p:nvSpPr>
          <p:cNvPr id="6349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rPr>
              <a:t>Lieguy@gmail.com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35150"/>
            <a:ext cx="7828407" cy="241172"/>
          </a:xfrm>
          <a:prstGeom prst="rect">
            <a:avLst/>
          </a:prstGeom>
          <a:blipFill>
            <a:blip r:embed="rId2" cstate="print"/>
            <a:stretch>
              <a:fillRect/>
            </a:stretch>
          </a:blip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3" name="object 3"/>
          <p:cNvSpPr/>
          <p:nvPr/>
        </p:nvSpPr>
        <p:spPr>
          <a:xfrm>
            <a:off x="7939278" y="2335150"/>
            <a:ext cx="1202436" cy="108584"/>
          </a:xfrm>
          <a:prstGeom prst="rect">
            <a:avLst/>
          </a:prstGeom>
          <a:blipFill>
            <a:blip r:embed="rId3" cstate="print"/>
            <a:stretch>
              <a:fillRect/>
            </a:stretch>
          </a:blip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4" name="object 4"/>
          <p:cNvSpPr/>
          <p:nvPr/>
        </p:nvSpPr>
        <p:spPr>
          <a:xfrm>
            <a:off x="0" y="1314450"/>
            <a:ext cx="8915400" cy="1026795"/>
          </a:xfrm>
          <a:custGeom>
            <a:avLst/>
            <a:gdLst/>
            <a:ahLst/>
            <a:cxnLst/>
            <a:rect l="l" t="t" r="r" b="b"/>
            <a:pathLst>
              <a:path w="10438130" h="1369060">
                <a:moveTo>
                  <a:pt x="0" y="1368552"/>
                </a:moveTo>
                <a:lnTo>
                  <a:pt x="10437876" y="1368552"/>
                </a:lnTo>
                <a:lnTo>
                  <a:pt x="10437876" y="0"/>
                </a:lnTo>
                <a:lnTo>
                  <a:pt x="0" y="0"/>
                </a:lnTo>
                <a:lnTo>
                  <a:pt x="0" y="1368552"/>
                </a:lnTo>
                <a:close/>
              </a:path>
            </a:pathLst>
          </a:custGeom>
          <a:solidFill>
            <a:srgbClr val="252525"/>
          </a:solid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6" name="object 6"/>
          <p:cNvSpPr txBox="1">
            <a:spLocks noGrp="1"/>
          </p:cNvSpPr>
          <p:nvPr>
            <p:ph type="title"/>
          </p:nvPr>
        </p:nvSpPr>
        <p:spPr>
          <a:xfrm>
            <a:off x="569289" y="1581721"/>
            <a:ext cx="7831761" cy="425116"/>
          </a:xfrm>
          <a:prstGeom prst="rect">
            <a:avLst/>
          </a:prstGeom>
        </p:spPr>
        <p:txBody>
          <a:bodyPr vert="horz" wrap="square" lIns="0" tIns="9525" rIns="0" bIns="0" rtlCol="0">
            <a:spAutoFit/>
          </a:bodyPr>
          <a:lstStyle/>
          <a:p>
            <a:pPr marL="9525" algn="ctr">
              <a:spcBef>
                <a:spcPts val="75"/>
              </a:spcBef>
            </a:pPr>
            <a:r>
              <a:rPr lang="en-US" spc="-45" dirty="0" smtClean="0"/>
              <a:t>Simple Math </a:t>
            </a:r>
            <a:r>
              <a:rPr lang="en-US" spc="-45" dirty="0"/>
              <a:t>Problem – Solve Individually</a:t>
            </a:r>
            <a:endParaRPr spc="-4" dirty="0"/>
          </a:p>
        </p:txBody>
      </p:sp>
      <p:sp>
        <p:nvSpPr>
          <p:cNvPr id="7" name="object 7"/>
          <p:cNvSpPr txBox="1"/>
          <p:nvPr/>
        </p:nvSpPr>
        <p:spPr>
          <a:xfrm>
            <a:off x="400050" y="3300413"/>
            <a:ext cx="7428547" cy="376225"/>
          </a:xfrm>
          <a:prstGeom prst="rect">
            <a:avLst/>
          </a:prstGeom>
        </p:spPr>
        <p:txBody>
          <a:bodyPr vert="horz" wrap="square" lIns="0" tIns="80486" rIns="0" bIns="0" rtlCol="0">
            <a:spAutoFit/>
          </a:bodyPr>
          <a:lstStyle/>
          <a:p>
            <a:pPr marL="179546" marR="171450" algn="ctr" defTabSz="685800" eaLnBrk="1" fontAlgn="auto" hangingPunct="1">
              <a:lnSpc>
                <a:spcPts val="2303"/>
              </a:lnSpc>
              <a:spcBef>
                <a:spcPts val="633"/>
              </a:spcBef>
              <a:spcAft>
                <a:spcPts val="0"/>
              </a:spcAft>
            </a:pPr>
            <a:r>
              <a:rPr lang="en-US" sz="3300" dirty="0">
                <a:solidFill>
                  <a:prstClr val="white"/>
                </a:solidFill>
                <a:latin typeface="Trebuchet MS"/>
                <a:cs typeface="Trebuchet MS"/>
              </a:rPr>
              <a:t>(18 ÷ 3) – 7 + 2 x 5</a:t>
            </a:r>
            <a:endParaRPr sz="3300" dirty="0">
              <a:solidFill>
                <a:prstClr val="white"/>
              </a:solidFill>
              <a:latin typeface="Trebuchet MS"/>
              <a:cs typeface="Trebuchet MS"/>
            </a:endParaRPr>
          </a:p>
        </p:txBody>
      </p:sp>
    </p:spTree>
    <p:extLst>
      <p:ext uri="{BB962C8B-B14F-4D97-AF65-F5344CB8AC3E}">
        <p14:creationId xmlns:p14="http://schemas.microsoft.com/office/powerpoint/2010/main" val="46198235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a:t>FSS:HOW FAR TO</a:t>
            </a:r>
            <a:br>
              <a:rPr lang="en-US" dirty="0"/>
            </a:br>
            <a:r>
              <a:rPr lang="en-US" dirty="0"/>
              <a:t>MEASURE REACTION?</a:t>
            </a:r>
          </a:p>
        </p:txBody>
      </p:sp>
      <p:sp>
        <p:nvSpPr>
          <p:cNvPr id="64515" name="Content Placeholder 2"/>
          <p:cNvSpPr>
            <a:spLocks noGrp="1"/>
          </p:cNvSpPr>
          <p:nvPr>
            <p:ph idx="1"/>
          </p:nvPr>
        </p:nvSpPr>
        <p:spPr>
          <a:xfrm>
            <a:off x="914400" y="1905000"/>
            <a:ext cx="7772400" cy="4114800"/>
          </a:xfrm>
        </p:spPr>
        <p:txBody>
          <a:bodyPr/>
          <a:lstStyle/>
          <a:p>
            <a:pPr eaLnBrk="1" hangingPunct="1"/>
            <a:r>
              <a:rPr lang="en-US" altLang="en-US" b="1" dirty="0"/>
              <a:t>ALL CHANNELS: </a:t>
            </a:r>
            <a:r>
              <a:rPr lang="en-US" altLang="en-US" dirty="0"/>
              <a:t>until end of reaction</a:t>
            </a:r>
          </a:p>
        </p:txBody>
      </p:sp>
      <p:sp>
        <p:nvSpPr>
          <p:cNvPr id="6451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rPr>
              <a:t>Lieguy@gmail.com</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609600"/>
            <a:ext cx="8458200" cy="762000"/>
          </a:xfrm>
        </p:spPr>
        <p:txBody>
          <a:bodyPr/>
          <a:lstStyle/>
          <a:p>
            <a:pPr algn="ctr" eaLnBrk="1" fontAlgn="auto" hangingPunct="1">
              <a:spcAft>
                <a:spcPts val="0"/>
              </a:spcAft>
              <a:defRPr/>
            </a:pPr>
            <a:r>
              <a:rPr lang="en-US" altLang="en-US" dirty="0"/>
              <a:t>ESS-Response Onset Window</a:t>
            </a:r>
          </a:p>
        </p:txBody>
      </p:sp>
      <p:sp>
        <p:nvSpPr>
          <p:cNvPr id="65539" name="Content Placeholder 2"/>
          <p:cNvSpPr>
            <a:spLocks noGrp="1"/>
          </p:cNvSpPr>
          <p:nvPr>
            <p:ph idx="1"/>
          </p:nvPr>
        </p:nvSpPr>
        <p:spPr>
          <a:xfrm>
            <a:off x="990600" y="1946275"/>
            <a:ext cx="7772400" cy="4683125"/>
          </a:xfrm>
        </p:spPr>
        <p:txBody>
          <a:bodyPr/>
          <a:lstStyle/>
          <a:p>
            <a:pPr eaLnBrk="1" hangingPunct="1"/>
            <a:r>
              <a:rPr lang="en-US" altLang="en-US" b="1" dirty="0"/>
              <a:t>ALL CHANNELS: </a:t>
            </a:r>
            <a:r>
              <a:rPr lang="en-US" altLang="en-US" dirty="0"/>
              <a:t>The </a:t>
            </a:r>
            <a:r>
              <a:rPr lang="en-US" altLang="en-US" b="1" u="sng" dirty="0"/>
              <a:t>beginning</a:t>
            </a:r>
            <a:r>
              <a:rPr lang="en-US" altLang="en-US" dirty="0"/>
              <a:t> of the reaction must occur sometime between stimulus onset until five seconds after the answer or stimulus offset</a:t>
            </a:r>
          </a:p>
        </p:txBody>
      </p:sp>
      <p:sp>
        <p:nvSpPr>
          <p:cNvPr id="6554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latin typeface="Calibri" pitchFamily="34" charset="0"/>
              </a:rPr>
              <a:t>Lieguy@gmail.com</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609600"/>
            <a:ext cx="8458200" cy="685800"/>
          </a:xfrm>
        </p:spPr>
        <p:txBody>
          <a:bodyPr>
            <a:normAutofit fontScale="90000"/>
          </a:bodyPr>
          <a:lstStyle/>
          <a:p>
            <a:pPr algn="ctr" eaLnBrk="1" fontAlgn="auto" hangingPunct="1">
              <a:spcAft>
                <a:spcPts val="0"/>
              </a:spcAft>
              <a:defRPr/>
            </a:pPr>
            <a:r>
              <a:rPr lang="en-US" altLang="en-US" dirty="0"/>
              <a:t>UTAH-Response Onset Window</a:t>
            </a:r>
          </a:p>
        </p:txBody>
      </p:sp>
      <p:sp>
        <p:nvSpPr>
          <p:cNvPr id="66563" name="Content Placeholder 2"/>
          <p:cNvSpPr>
            <a:spLocks noGrp="1"/>
          </p:cNvSpPr>
          <p:nvPr>
            <p:ph idx="1"/>
          </p:nvPr>
        </p:nvSpPr>
        <p:spPr>
          <a:xfrm>
            <a:off x="990600" y="1946275"/>
            <a:ext cx="7772400" cy="4683125"/>
          </a:xfrm>
        </p:spPr>
        <p:txBody>
          <a:bodyPr>
            <a:normAutofit fontScale="92500" lnSpcReduction="20000"/>
          </a:bodyPr>
          <a:lstStyle/>
          <a:p>
            <a:pPr eaLnBrk="1" hangingPunct="1"/>
            <a:r>
              <a:rPr lang="en-US" altLang="en-US" b="1" dirty="0">
                <a:solidFill>
                  <a:srgbClr val="0000FF"/>
                </a:solidFill>
              </a:rPr>
              <a:t>RESPIRATION</a:t>
            </a:r>
            <a:r>
              <a:rPr lang="en-US" altLang="en-US" b="1" dirty="0"/>
              <a:t>/</a:t>
            </a:r>
            <a:r>
              <a:rPr lang="en-US" altLang="en-US" b="1" dirty="0">
                <a:solidFill>
                  <a:srgbClr val="FF0000"/>
                </a:solidFill>
              </a:rPr>
              <a:t>BP</a:t>
            </a:r>
            <a:r>
              <a:rPr lang="en-US" altLang="en-US" dirty="0"/>
              <a:t>:</a:t>
            </a:r>
            <a:r>
              <a:rPr lang="en-US" altLang="en-US" dirty="0">
                <a:solidFill>
                  <a:srgbClr val="00B050"/>
                </a:solidFill>
              </a:rPr>
              <a:t> </a:t>
            </a:r>
            <a:r>
              <a:rPr lang="en-US" altLang="en-US" dirty="0"/>
              <a:t>The </a:t>
            </a:r>
            <a:r>
              <a:rPr lang="en-US" altLang="en-US" b="1" u="sng" dirty="0"/>
              <a:t>beginning</a:t>
            </a:r>
            <a:r>
              <a:rPr lang="en-US" altLang="en-US" dirty="0"/>
              <a:t> of the reaction must occur sometime between stimulus onset and 5.0 seconds after the answer or stimulus offset</a:t>
            </a:r>
          </a:p>
          <a:p>
            <a:pPr eaLnBrk="1" hangingPunct="1"/>
            <a:r>
              <a:rPr lang="en-US" altLang="en-US" b="1" dirty="0">
                <a:solidFill>
                  <a:srgbClr val="C00000"/>
                </a:solidFill>
              </a:rPr>
              <a:t>FPA</a:t>
            </a:r>
            <a:r>
              <a:rPr lang="en-US" altLang="en-US" dirty="0"/>
              <a:t>: The </a:t>
            </a:r>
            <a:r>
              <a:rPr lang="en-US" altLang="en-US" b="1" u="sng" dirty="0"/>
              <a:t>beginning</a:t>
            </a:r>
            <a:r>
              <a:rPr lang="en-US" altLang="en-US" dirty="0"/>
              <a:t> of the reaction must occur sometime between 2.0 seconds and 5.0 seconds after the answer or stimulus offset. </a:t>
            </a:r>
          </a:p>
          <a:p>
            <a:pPr eaLnBrk="1" hangingPunct="1"/>
            <a:r>
              <a:rPr lang="en-US" altLang="en-US" b="1" dirty="0">
                <a:solidFill>
                  <a:srgbClr val="008000"/>
                </a:solidFill>
              </a:rPr>
              <a:t>EDA</a:t>
            </a:r>
            <a:r>
              <a:rPr lang="en-US" altLang="en-US" dirty="0"/>
              <a:t>: The </a:t>
            </a:r>
            <a:r>
              <a:rPr lang="en-US" altLang="en-US" b="1" u="sng" dirty="0"/>
              <a:t>beginning</a:t>
            </a:r>
            <a:r>
              <a:rPr lang="en-US" altLang="en-US" dirty="0"/>
              <a:t> of the reaction must occur sometime between 0.5 seconds after stimulus onset and 5.0 seconds after the answer or stimulus offset</a:t>
            </a:r>
          </a:p>
        </p:txBody>
      </p:sp>
      <p:sp>
        <p:nvSpPr>
          <p:cNvPr id="6656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latin typeface="Calibri" pitchFamily="34" charset="0"/>
              </a:rPr>
              <a:t>Lieguy@gmail.com</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609600"/>
            <a:ext cx="8458200" cy="685800"/>
          </a:xfrm>
        </p:spPr>
        <p:txBody>
          <a:bodyPr>
            <a:normAutofit fontScale="90000"/>
          </a:bodyPr>
          <a:lstStyle/>
          <a:p>
            <a:pPr algn="ctr" eaLnBrk="1" fontAlgn="auto" hangingPunct="1">
              <a:spcAft>
                <a:spcPts val="0"/>
              </a:spcAft>
              <a:defRPr/>
            </a:pPr>
            <a:r>
              <a:rPr lang="en-US" altLang="en-US" dirty="0"/>
              <a:t>FSS-Response Onset Window</a:t>
            </a:r>
          </a:p>
        </p:txBody>
      </p:sp>
      <p:sp>
        <p:nvSpPr>
          <p:cNvPr id="67587" name="Content Placeholder 2"/>
          <p:cNvSpPr>
            <a:spLocks noGrp="1"/>
          </p:cNvSpPr>
          <p:nvPr>
            <p:ph idx="1"/>
          </p:nvPr>
        </p:nvSpPr>
        <p:spPr>
          <a:xfrm>
            <a:off x="990600" y="1946275"/>
            <a:ext cx="7772400" cy="4683125"/>
          </a:xfrm>
        </p:spPr>
        <p:txBody>
          <a:bodyPr/>
          <a:lstStyle/>
          <a:p>
            <a:pPr eaLnBrk="1" hangingPunct="1"/>
            <a:r>
              <a:rPr lang="en-US" altLang="en-US" b="1" dirty="0">
                <a:solidFill>
                  <a:srgbClr val="0000FF"/>
                </a:solidFill>
              </a:rPr>
              <a:t>RESPIRATION</a:t>
            </a:r>
            <a:r>
              <a:rPr lang="en-US" altLang="en-US" dirty="0"/>
              <a:t>:</a:t>
            </a:r>
            <a:r>
              <a:rPr lang="en-US" altLang="en-US" dirty="0">
                <a:solidFill>
                  <a:srgbClr val="00B050"/>
                </a:solidFill>
              </a:rPr>
              <a:t> </a:t>
            </a:r>
            <a:r>
              <a:rPr lang="en-US" altLang="en-US" dirty="0"/>
              <a:t>The </a:t>
            </a:r>
            <a:r>
              <a:rPr lang="en-US" altLang="en-US" b="1" u="sng" dirty="0"/>
              <a:t>beginning</a:t>
            </a:r>
            <a:r>
              <a:rPr lang="en-US" altLang="en-US" dirty="0"/>
              <a:t> of the reaction must occur sometime between stimulus onset until one complete respiration cycle past the examinee’s answer. </a:t>
            </a:r>
            <a:br>
              <a:rPr lang="en-US" altLang="en-US" dirty="0"/>
            </a:br>
            <a:endParaRPr lang="en-US" altLang="en-US" dirty="0"/>
          </a:p>
          <a:p>
            <a:pPr eaLnBrk="1" hangingPunct="1"/>
            <a:r>
              <a:rPr lang="en-US" altLang="en-US" b="1" dirty="0">
                <a:solidFill>
                  <a:srgbClr val="00B050"/>
                </a:solidFill>
              </a:rPr>
              <a:t>EDA</a:t>
            </a:r>
            <a:r>
              <a:rPr lang="en-US" altLang="en-US" b="1" dirty="0"/>
              <a:t>/</a:t>
            </a:r>
            <a:r>
              <a:rPr lang="en-US" altLang="en-US" b="1" dirty="0">
                <a:solidFill>
                  <a:srgbClr val="FF0000"/>
                </a:solidFill>
              </a:rPr>
              <a:t>BP</a:t>
            </a:r>
            <a:r>
              <a:rPr lang="en-US" altLang="en-US" dirty="0"/>
              <a:t>: The </a:t>
            </a:r>
            <a:r>
              <a:rPr lang="en-US" altLang="en-US" b="1" u="sng" dirty="0"/>
              <a:t>beginning</a:t>
            </a:r>
            <a:r>
              <a:rPr lang="en-US" altLang="en-US" dirty="0"/>
              <a:t> of the reaction must occur sometime between stimulus onset until the examinee’s answer. </a:t>
            </a:r>
          </a:p>
        </p:txBody>
      </p:sp>
      <p:sp>
        <p:nvSpPr>
          <p:cNvPr id="6758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latin typeface="Calibri" pitchFamily="34" charset="0"/>
              </a:rPr>
              <a:t>Lieguy@gmail.com</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962900" cy="1143000"/>
          </a:xfrm>
        </p:spPr>
        <p:txBody>
          <a:bodyPr>
            <a:normAutofit fontScale="90000"/>
          </a:bodyPr>
          <a:lstStyle/>
          <a:p>
            <a:pPr algn="ctr" defTabSz="914212" eaLnBrk="1" fontAlgn="auto" hangingPunct="1">
              <a:spcAft>
                <a:spcPts val="0"/>
              </a:spcAft>
              <a:defRPr/>
            </a:pPr>
            <a:r>
              <a:rPr lang="en-US" sz="4600" dirty="0"/>
              <a:t>What Does “</a:t>
            </a:r>
            <a:r>
              <a:rPr lang="en-US" sz="4600" i="1" dirty="0"/>
              <a:t>Bigger is Better</a:t>
            </a:r>
            <a:r>
              <a:rPr lang="en-US" sz="4600" dirty="0"/>
              <a:t>” Mean?</a:t>
            </a:r>
          </a:p>
        </p:txBody>
      </p:sp>
      <p:sp>
        <p:nvSpPr>
          <p:cNvPr id="68611" name="Content Placeholder 2"/>
          <p:cNvSpPr>
            <a:spLocks noGrp="1"/>
          </p:cNvSpPr>
          <p:nvPr>
            <p:ph idx="1"/>
          </p:nvPr>
        </p:nvSpPr>
        <p:spPr>
          <a:xfrm>
            <a:off x="990600" y="1905000"/>
            <a:ext cx="7772400" cy="4419600"/>
          </a:xfrm>
        </p:spPr>
        <p:txBody>
          <a:bodyPr>
            <a:normAutofit fontScale="92500" lnSpcReduction="20000"/>
          </a:bodyPr>
          <a:lstStyle/>
          <a:p>
            <a:pPr marL="341313" indent="-341313" defTabSz="912813" eaLnBrk="1" hangingPunct="1"/>
            <a:r>
              <a:rPr lang="en-US" altLang="en-US" dirty="0"/>
              <a:t>Scores are assigned whenever there is a </a:t>
            </a:r>
            <a:r>
              <a:rPr lang="en-US" altLang="en-US" u="sng" dirty="0"/>
              <a:t>visibly  perceptible difference</a:t>
            </a:r>
            <a:r>
              <a:rPr lang="en-US" altLang="en-US" dirty="0"/>
              <a:t> in the strength of reaction between </a:t>
            </a:r>
            <a:r>
              <a:rPr lang="en-US" altLang="en-US" b="1" dirty="0">
                <a:solidFill>
                  <a:srgbClr val="FF0000"/>
                </a:solidFill>
              </a:rPr>
              <a:t>relevant</a:t>
            </a:r>
            <a:r>
              <a:rPr lang="en-US" altLang="en-US" dirty="0"/>
              <a:t> and </a:t>
            </a:r>
            <a:r>
              <a:rPr lang="en-US" altLang="en-US" b="1" dirty="0">
                <a:solidFill>
                  <a:srgbClr val="008000"/>
                </a:solidFill>
              </a:rPr>
              <a:t>comparison</a:t>
            </a:r>
            <a:r>
              <a:rPr lang="en-US" altLang="en-US" dirty="0"/>
              <a:t> questions.</a:t>
            </a:r>
          </a:p>
          <a:p>
            <a:pPr marL="341313" indent="-341313" defTabSz="912813" eaLnBrk="1" hangingPunct="1"/>
            <a:r>
              <a:rPr lang="en-US" altLang="en-US" dirty="0"/>
              <a:t>Positive (</a:t>
            </a:r>
            <a:r>
              <a:rPr lang="en-US" altLang="en-US" b="1" dirty="0">
                <a:solidFill>
                  <a:srgbClr val="008000"/>
                </a:solidFill>
              </a:rPr>
              <a:t>+</a:t>
            </a:r>
            <a:r>
              <a:rPr lang="en-US" altLang="en-US" dirty="0"/>
              <a:t>) scores are assigned when there is a larger response to the </a:t>
            </a:r>
            <a:r>
              <a:rPr lang="en-US" altLang="en-US" b="1" dirty="0">
                <a:solidFill>
                  <a:srgbClr val="008000"/>
                </a:solidFill>
              </a:rPr>
              <a:t>comparison</a:t>
            </a:r>
            <a:r>
              <a:rPr lang="en-US" altLang="en-US" dirty="0">
                <a:solidFill>
                  <a:srgbClr val="008000"/>
                </a:solidFill>
              </a:rPr>
              <a:t> </a:t>
            </a:r>
            <a:r>
              <a:rPr lang="en-US" altLang="en-US" dirty="0"/>
              <a:t>stimulus.  </a:t>
            </a:r>
          </a:p>
          <a:p>
            <a:pPr marL="341313" indent="-341313" defTabSz="912813" eaLnBrk="1" hangingPunct="1"/>
            <a:r>
              <a:rPr lang="en-US" altLang="en-US" dirty="0"/>
              <a:t>Negative (</a:t>
            </a:r>
            <a:r>
              <a:rPr lang="en-US" altLang="en-US" b="1" dirty="0">
                <a:solidFill>
                  <a:srgbClr val="FF0000"/>
                </a:solidFill>
              </a:rPr>
              <a:t>-</a:t>
            </a:r>
            <a:r>
              <a:rPr lang="en-US" altLang="en-US" dirty="0"/>
              <a:t>) scores when there is a larger response to the </a:t>
            </a:r>
            <a:r>
              <a:rPr lang="en-US" altLang="en-US" b="1" dirty="0">
                <a:solidFill>
                  <a:srgbClr val="FF0000"/>
                </a:solidFill>
              </a:rPr>
              <a:t>relevant</a:t>
            </a:r>
            <a:r>
              <a:rPr lang="en-US" altLang="en-US" dirty="0">
                <a:solidFill>
                  <a:srgbClr val="FF0000"/>
                </a:solidFill>
              </a:rPr>
              <a:t> </a:t>
            </a:r>
            <a:r>
              <a:rPr lang="en-US" altLang="en-US" dirty="0"/>
              <a:t>stimulus.</a:t>
            </a:r>
          </a:p>
          <a:p>
            <a:pPr marL="341313" indent="-341313" defTabSz="912813" eaLnBrk="1" hangingPunct="1"/>
            <a:r>
              <a:rPr lang="en-US" altLang="en-US" dirty="0"/>
              <a:t>Zero (</a:t>
            </a:r>
            <a:r>
              <a:rPr lang="en-US" altLang="en-US" b="1" dirty="0"/>
              <a:t>0</a:t>
            </a:r>
            <a:r>
              <a:rPr lang="en-US" altLang="en-US" dirty="0"/>
              <a:t>) is assigned if there is </a:t>
            </a:r>
            <a:r>
              <a:rPr lang="en-US" altLang="en-US" u="sng" dirty="0"/>
              <a:t>no clear difference</a:t>
            </a:r>
            <a:r>
              <a:rPr lang="en-US" altLang="en-US" dirty="0"/>
              <a:t> between the two.</a:t>
            </a:r>
          </a:p>
        </p:txBody>
      </p:sp>
      <p:sp>
        <p:nvSpPr>
          <p:cNvPr id="6861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latin typeface="Calibri" pitchFamily="34" charset="0"/>
              </a:rPr>
              <a:t>Lieguy@gmail.com</a:t>
            </a:r>
          </a:p>
        </p:txBody>
      </p:sp>
    </p:spTree>
  </p:cSld>
  <p:clrMapOvr>
    <a:masterClrMapping/>
  </p:clrMapOvr>
  <p:transition spd="slow"/>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a:t>Lieguy@gmail.com</a:t>
            </a:r>
          </a:p>
        </p:txBody>
      </p:sp>
      <p:sp>
        <p:nvSpPr>
          <p:cNvPr id="68610" name="Rectangle 2"/>
          <p:cNvSpPr>
            <a:spLocks noGrp="1" noChangeArrowheads="1"/>
          </p:cNvSpPr>
          <p:nvPr>
            <p:ph type="title" idx="4294967295"/>
          </p:nvPr>
        </p:nvSpPr>
        <p:spPr>
          <a:xfrm>
            <a:off x="1905000" y="533400"/>
            <a:ext cx="7239000" cy="990600"/>
          </a:xfrm>
        </p:spPr>
        <p:txBody>
          <a:bodyPr/>
          <a:lstStyle/>
          <a:p>
            <a:pPr algn="ctr" eaLnBrk="1" fontAlgn="auto" hangingPunct="1">
              <a:spcAft>
                <a:spcPts val="0"/>
              </a:spcAft>
              <a:defRPr/>
            </a:pPr>
            <a:r>
              <a:rPr lang="en-US" dirty="0">
                <a:solidFill>
                  <a:srgbClr val="008000"/>
                </a:solidFill>
              </a:rPr>
              <a:t>UTAH Electrodermal Scoring</a:t>
            </a:r>
          </a:p>
        </p:txBody>
      </p:sp>
      <p:sp>
        <p:nvSpPr>
          <p:cNvPr id="68611" name="Rectangle 3"/>
          <p:cNvSpPr>
            <a:spLocks noGrp="1" noChangeArrowheads="1"/>
          </p:cNvSpPr>
          <p:nvPr>
            <p:ph type="body" idx="4294967295"/>
          </p:nvPr>
        </p:nvSpPr>
        <p:spPr>
          <a:xfrm>
            <a:off x="1905000" y="1600200"/>
            <a:ext cx="7239000" cy="4876800"/>
          </a:xfrm>
        </p:spPr>
        <p:txBody>
          <a:bodyPr/>
          <a:lstStyle/>
          <a:p>
            <a:pPr eaLnBrk="1" hangingPunct="1"/>
            <a:r>
              <a:rPr lang="en-US" altLang="en-US" dirty="0"/>
              <a:t>0.5-second minimum response onset latency</a:t>
            </a:r>
          </a:p>
          <a:p>
            <a:pPr eaLnBrk="1" hangingPunct="1"/>
            <a:r>
              <a:rPr lang="en-US" altLang="en-US" dirty="0"/>
              <a:t>Peak amplitude  2:1=1; 3:1=2; 4:1=3</a:t>
            </a:r>
          </a:p>
          <a:p>
            <a:pPr eaLnBrk="1" hangingPunct="1"/>
            <a:r>
              <a:rPr lang="en-US" altLang="en-US" dirty="0"/>
              <a:t>Peak amplitude + Duration  1.5:1=1</a:t>
            </a:r>
          </a:p>
          <a:p>
            <a:pPr eaLnBrk="1" hangingPunct="1"/>
            <a:r>
              <a:rPr lang="en-US" altLang="en-US" dirty="0"/>
              <a:t>Peak amplitude + Complexity  1.5:1=1</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6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86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86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a:t>Lieguy@gmail.com</a:t>
            </a:r>
          </a:p>
        </p:txBody>
      </p:sp>
      <p:sp>
        <p:nvSpPr>
          <p:cNvPr id="71682" name="Rectangle 2"/>
          <p:cNvSpPr>
            <a:spLocks noGrp="1" noChangeArrowheads="1"/>
          </p:cNvSpPr>
          <p:nvPr>
            <p:ph type="title" idx="4294967295"/>
          </p:nvPr>
        </p:nvSpPr>
        <p:spPr>
          <a:xfrm>
            <a:off x="1905000" y="533400"/>
            <a:ext cx="7239000" cy="990600"/>
          </a:xfrm>
        </p:spPr>
        <p:txBody>
          <a:bodyPr/>
          <a:lstStyle/>
          <a:p>
            <a:pPr algn="ctr" eaLnBrk="1" fontAlgn="auto" hangingPunct="1">
              <a:spcAft>
                <a:spcPts val="0"/>
              </a:spcAft>
              <a:defRPr/>
            </a:pPr>
            <a:r>
              <a:rPr lang="en-US" dirty="0">
                <a:solidFill>
                  <a:srgbClr val="FF0000"/>
                </a:solidFill>
              </a:rPr>
              <a:t>UTAH Cardio Scoring</a:t>
            </a:r>
          </a:p>
        </p:txBody>
      </p:sp>
      <p:sp>
        <p:nvSpPr>
          <p:cNvPr id="71683" name="Rectangle 3"/>
          <p:cNvSpPr>
            <a:spLocks noGrp="1" noChangeArrowheads="1"/>
          </p:cNvSpPr>
          <p:nvPr>
            <p:ph type="body" idx="4294967295"/>
          </p:nvPr>
        </p:nvSpPr>
        <p:spPr>
          <a:xfrm>
            <a:off x="990600" y="1981200"/>
            <a:ext cx="8153400" cy="4114800"/>
          </a:xfrm>
        </p:spPr>
        <p:txBody>
          <a:bodyPr/>
          <a:lstStyle/>
          <a:p>
            <a:pPr eaLnBrk="1" hangingPunct="1"/>
            <a:r>
              <a:rPr lang="en-US" altLang="en-US" dirty="0"/>
              <a:t>0-second response onset latency</a:t>
            </a:r>
          </a:p>
          <a:p>
            <a:pPr eaLnBrk="1" hangingPunct="1"/>
            <a:r>
              <a:rPr lang="en-US" altLang="en-US" dirty="0"/>
              <a:t>Baseline increase  1.5:1=1; 3:1=2; 4:1=3</a:t>
            </a:r>
          </a:p>
          <a:p>
            <a:pPr eaLnBrk="1" hangingPunct="1"/>
            <a:r>
              <a:rPr lang="en-US" altLang="en-US" dirty="0"/>
              <a:t>Duration 20 seconds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6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6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6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a:t>Lieguy@gmail.com</a:t>
            </a:r>
          </a:p>
        </p:txBody>
      </p:sp>
      <p:sp>
        <p:nvSpPr>
          <p:cNvPr id="68610" name="Rectangle 2"/>
          <p:cNvSpPr>
            <a:spLocks noGrp="1" noChangeArrowheads="1"/>
          </p:cNvSpPr>
          <p:nvPr>
            <p:ph type="title" idx="4294967295"/>
          </p:nvPr>
        </p:nvSpPr>
        <p:spPr>
          <a:xfrm>
            <a:off x="1905000" y="533400"/>
            <a:ext cx="7239000" cy="990600"/>
          </a:xfrm>
        </p:spPr>
        <p:txBody>
          <a:bodyPr>
            <a:normAutofit fontScale="90000"/>
          </a:bodyPr>
          <a:lstStyle/>
          <a:p>
            <a:pPr algn="ctr" eaLnBrk="1" fontAlgn="auto" hangingPunct="1">
              <a:spcAft>
                <a:spcPts val="0"/>
              </a:spcAft>
              <a:defRPr/>
            </a:pPr>
            <a:r>
              <a:rPr lang="en-US" dirty="0">
                <a:solidFill>
                  <a:srgbClr val="FF0000"/>
                </a:solidFill>
              </a:rPr>
              <a:t>Federal Scoring System </a:t>
            </a:r>
            <a:br>
              <a:rPr lang="en-US" dirty="0">
                <a:solidFill>
                  <a:srgbClr val="FF0000"/>
                </a:solidFill>
              </a:rPr>
            </a:br>
            <a:r>
              <a:rPr lang="en-US" dirty="0">
                <a:solidFill>
                  <a:srgbClr val="FF0000"/>
                </a:solidFill>
              </a:rPr>
              <a:t>Cardio Scoring</a:t>
            </a:r>
          </a:p>
        </p:txBody>
      </p:sp>
      <p:sp>
        <p:nvSpPr>
          <p:cNvPr id="68611" name="Rectangle 3"/>
          <p:cNvSpPr>
            <a:spLocks noGrp="1" noChangeArrowheads="1"/>
          </p:cNvSpPr>
          <p:nvPr>
            <p:ph type="body" idx="4294967295"/>
          </p:nvPr>
        </p:nvSpPr>
        <p:spPr>
          <a:xfrm>
            <a:off x="1905000" y="1600200"/>
            <a:ext cx="7239000" cy="4876800"/>
          </a:xfrm>
        </p:spPr>
        <p:txBody>
          <a:bodyPr/>
          <a:lstStyle/>
          <a:p>
            <a:pPr eaLnBrk="1" hangingPunct="1"/>
            <a:r>
              <a:rPr lang="en-US" altLang="en-US" dirty="0"/>
              <a:t>0-second minimum response onset latency</a:t>
            </a:r>
          </a:p>
          <a:p>
            <a:pPr eaLnBrk="1" hangingPunct="1"/>
            <a:r>
              <a:rPr lang="en-US" altLang="en-US" dirty="0"/>
              <a:t>Peak amplitude  2:1=1; 3:1=2; 4:1=3</a:t>
            </a:r>
          </a:p>
          <a:p>
            <a:pPr eaLnBrk="1" hangingPunct="1"/>
            <a:r>
              <a:rPr lang="en-US" altLang="en-US" dirty="0"/>
              <a:t>Peak amplitude + Duration  1.5:1=1</a:t>
            </a:r>
          </a:p>
          <a:p>
            <a:pPr eaLnBrk="1" hangingPunct="1"/>
            <a:r>
              <a:rPr lang="en-US" altLang="en-US" dirty="0"/>
              <a:t>Peak amplitude + Complexity  1.5:1=1</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6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86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86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a:t>Lieguy@gmail.com</a:t>
            </a:r>
          </a:p>
        </p:txBody>
      </p:sp>
      <p:sp>
        <p:nvSpPr>
          <p:cNvPr id="71682" name="Rectangle 2"/>
          <p:cNvSpPr>
            <a:spLocks noGrp="1" noChangeArrowheads="1"/>
          </p:cNvSpPr>
          <p:nvPr>
            <p:ph type="title" idx="4294967295"/>
          </p:nvPr>
        </p:nvSpPr>
        <p:spPr>
          <a:xfrm>
            <a:off x="1905000" y="533400"/>
            <a:ext cx="7239000" cy="990600"/>
          </a:xfrm>
        </p:spPr>
        <p:txBody>
          <a:bodyPr/>
          <a:lstStyle/>
          <a:p>
            <a:pPr algn="ctr" eaLnBrk="1" fontAlgn="auto" hangingPunct="1">
              <a:spcAft>
                <a:spcPts val="0"/>
              </a:spcAft>
              <a:defRPr/>
            </a:pPr>
            <a:r>
              <a:rPr lang="en-US" dirty="0">
                <a:solidFill>
                  <a:srgbClr val="FF0000"/>
                </a:solidFill>
              </a:rPr>
              <a:t>FSS Cardio Scoring</a:t>
            </a:r>
          </a:p>
        </p:txBody>
      </p:sp>
      <p:sp>
        <p:nvSpPr>
          <p:cNvPr id="71683" name="Rectangle 3"/>
          <p:cNvSpPr>
            <a:spLocks noGrp="1" noChangeArrowheads="1"/>
          </p:cNvSpPr>
          <p:nvPr>
            <p:ph type="body" idx="4294967295"/>
          </p:nvPr>
        </p:nvSpPr>
        <p:spPr>
          <a:xfrm>
            <a:off x="990600" y="1981200"/>
            <a:ext cx="8153400" cy="4114800"/>
          </a:xfrm>
        </p:spPr>
        <p:txBody>
          <a:bodyPr/>
          <a:lstStyle/>
          <a:p>
            <a:pPr eaLnBrk="1" hangingPunct="1"/>
            <a:r>
              <a:rPr lang="en-US" altLang="en-US" dirty="0"/>
              <a:t>0-second response onset latency</a:t>
            </a:r>
          </a:p>
          <a:p>
            <a:pPr eaLnBrk="1" hangingPunct="1"/>
            <a:r>
              <a:rPr lang="en-US" altLang="en-US" dirty="0"/>
              <a:t>Baseline increase  1.5:1=1; 3:1=2; 4:1=3</a:t>
            </a:r>
          </a:p>
          <a:p>
            <a:pPr eaLnBrk="1" hangingPunct="1"/>
            <a:r>
              <a:rPr lang="en-US" altLang="en-US" dirty="0"/>
              <a:t>Duration useful</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6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6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6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fontAlgn="auto" hangingPunct="1">
              <a:spcAft>
                <a:spcPts val="0"/>
              </a:spcAft>
              <a:defRPr/>
            </a:pPr>
            <a:r>
              <a:rPr lang="en-US" altLang="en-US" dirty="0">
                <a:solidFill>
                  <a:schemeClr val="accent1">
                    <a:satMod val="150000"/>
                  </a:schemeClr>
                </a:solidFill>
              </a:rPr>
              <a:t>Questions?? Contact Me</a:t>
            </a:r>
          </a:p>
        </p:txBody>
      </p:sp>
      <p:sp>
        <p:nvSpPr>
          <p:cNvPr id="69635" name="Content Placeholder 2"/>
          <p:cNvSpPr>
            <a:spLocks noGrp="1"/>
          </p:cNvSpPr>
          <p:nvPr>
            <p:ph idx="1"/>
          </p:nvPr>
        </p:nvSpPr>
        <p:spPr/>
        <p:txBody>
          <a:bodyPr lIns="64294" tIns="32147" rIns="64294" bIns="32147"/>
          <a:lstStyle/>
          <a:p>
            <a:pPr marL="0" indent="0" eaLnBrk="1" hangingPunct="1">
              <a:buFont typeface="Arial" panose="020B0604020202020204" pitchFamily="34" charset="0"/>
              <a:buChar char="•"/>
              <a:defRPr/>
            </a:pPr>
            <a:r>
              <a:rPr lang="en-US" altLang="en-US" b="1" dirty="0"/>
              <a:t>Chip Morgan</a:t>
            </a:r>
          </a:p>
          <a:p>
            <a:pPr marL="0" indent="0" eaLnBrk="1" hangingPunct="1">
              <a:buFont typeface="Arial" panose="020B0604020202020204" pitchFamily="34" charset="0"/>
              <a:buChar char="•"/>
              <a:defRPr/>
            </a:pPr>
            <a:r>
              <a:rPr lang="en-US" altLang="en-US" b="1" dirty="0"/>
              <a:t>Chip@MorganPolygraph.com</a:t>
            </a:r>
          </a:p>
          <a:p>
            <a:pPr marL="0" indent="0" eaLnBrk="1" hangingPunct="1">
              <a:buFont typeface="Arial" panose="020B0604020202020204" pitchFamily="34" charset="0"/>
              <a:buChar char="•"/>
              <a:defRPr/>
            </a:pPr>
            <a:r>
              <a:rPr lang="en-US" altLang="en-US" b="1" dirty="0"/>
              <a:t>lieguy@gmail.com</a:t>
            </a:r>
            <a:endParaRPr lang="en-US" altLang="en-US" b="1" dirty="0">
              <a:hlinkClick r:id="rId2"/>
            </a:endParaRPr>
          </a:p>
          <a:p>
            <a:pPr eaLnBrk="1" hangingPunct="1">
              <a:buFont typeface="Arial" panose="020B0604020202020204" pitchFamily="34" charset="0"/>
              <a:buChar char="•"/>
              <a:defRPr/>
            </a:pPr>
            <a:r>
              <a:rPr lang="en-US" altLang="en-US" b="1" dirty="0"/>
              <a:t>208-573-9405</a:t>
            </a:r>
          </a:p>
          <a:p>
            <a:pPr eaLnBrk="1" hangingPunct="1">
              <a:buFont typeface="Arial" panose="020B0604020202020204" pitchFamily="34" charset="0"/>
              <a:buChar char="•"/>
              <a:defRPr/>
            </a:pPr>
            <a:endParaRPr lang="en-US" altLang="en-US" dirty="0"/>
          </a:p>
        </p:txBody>
      </p:sp>
      <p:sp>
        <p:nvSpPr>
          <p:cNvPr id="7782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rPr>
              <a:t>Lieguy@gmail.com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35150"/>
            <a:ext cx="7828407" cy="241172"/>
          </a:xfrm>
          <a:prstGeom prst="rect">
            <a:avLst/>
          </a:prstGeom>
          <a:blipFill>
            <a:blip r:embed="rId2" cstate="print"/>
            <a:stretch>
              <a:fillRect/>
            </a:stretch>
          </a:blip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3" name="object 3"/>
          <p:cNvSpPr/>
          <p:nvPr/>
        </p:nvSpPr>
        <p:spPr>
          <a:xfrm>
            <a:off x="7939278" y="2335150"/>
            <a:ext cx="1202436" cy="108584"/>
          </a:xfrm>
          <a:prstGeom prst="rect">
            <a:avLst/>
          </a:prstGeom>
          <a:blipFill>
            <a:blip r:embed="rId3" cstate="print"/>
            <a:stretch>
              <a:fillRect/>
            </a:stretch>
          </a:blip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4" name="object 4"/>
          <p:cNvSpPr/>
          <p:nvPr/>
        </p:nvSpPr>
        <p:spPr>
          <a:xfrm>
            <a:off x="0" y="1314450"/>
            <a:ext cx="8915400" cy="1026795"/>
          </a:xfrm>
          <a:custGeom>
            <a:avLst/>
            <a:gdLst/>
            <a:ahLst/>
            <a:cxnLst/>
            <a:rect l="l" t="t" r="r" b="b"/>
            <a:pathLst>
              <a:path w="10438130" h="1369060">
                <a:moveTo>
                  <a:pt x="0" y="1368552"/>
                </a:moveTo>
                <a:lnTo>
                  <a:pt x="10437876" y="1368552"/>
                </a:lnTo>
                <a:lnTo>
                  <a:pt x="10437876" y="0"/>
                </a:lnTo>
                <a:lnTo>
                  <a:pt x="0" y="0"/>
                </a:lnTo>
                <a:lnTo>
                  <a:pt x="0" y="1368552"/>
                </a:lnTo>
                <a:close/>
              </a:path>
            </a:pathLst>
          </a:custGeom>
          <a:solidFill>
            <a:srgbClr val="252525"/>
          </a:solid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6" name="object 6"/>
          <p:cNvSpPr txBox="1">
            <a:spLocks noGrp="1"/>
          </p:cNvSpPr>
          <p:nvPr>
            <p:ph type="title"/>
          </p:nvPr>
        </p:nvSpPr>
        <p:spPr>
          <a:xfrm>
            <a:off x="569289" y="1581721"/>
            <a:ext cx="7831761" cy="425116"/>
          </a:xfrm>
          <a:prstGeom prst="rect">
            <a:avLst/>
          </a:prstGeom>
        </p:spPr>
        <p:txBody>
          <a:bodyPr vert="horz" wrap="square" lIns="0" tIns="9525" rIns="0" bIns="0" rtlCol="0">
            <a:spAutoFit/>
          </a:bodyPr>
          <a:lstStyle/>
          <a:p>
            <a:pPr marL="9525" algn="ctr">
              <a:spcBef>
                <a:spcPts val="75"/>
              </a:spcBef>
            </a:pPr>
            <a:r>
              <a:rPr lang="en-US" spc="-45" dirty="0"/>
              <a:t>Class Problem – Is It 5?</a:t>
            </a:r>
            <a:endParaRPr spc="-4" dirty="0"/>
          </a:p>
        </p:txBody>
      </p:sp>
      <p:sp>
        <p:nvSpPr>
          <p:cNvPr id="7" name="object 7"/>
          <p:cNvSpPr txBox="1"/>
          <p:nvPr/>
        </p:nvSpPr>
        <p:spPr>
          <a:xfrm>
            <a:off x="400050" y="2455737"/>
            <a:ext cx="7539228" cy="2235708"/>
          </a:xfrm>
          <a:prstGeom prst="rect">
            <a:avLst/>
          </a:prstGeom>
        </p:spPr>
        <p:txBody>
          <a:bodyPr vert="horz" wrap="square" lIns="0" tIns="80486" rIns="0" bIns="0" rtlCol="0">
            <a:spAutoFit/>
          </a:bodyPr>
          <a:lstStyle/>
          <a:p>
            <a:pPr marL="179546" marR="171450" algn="ctr" defTabSz="685800" eaLnBrk="1" fontAlgn="auto" hangingPunct="1">
              <a:lnSpc>
                <a:spcPts val="2303"/>
              </a:lnSpc>
              <a:spcBef>
                <a:spcPts val="633"/>
              </a:spcBef>
              <a:spcAft>
                <a:spcPts val="0"/>
              </a:spcAft>
            </a:pPr>
            <a:endParaRPr lang="en-US" sz="3300" dirty="0">
              <a:solidFill>
                <a:prstClr val="white"/>
              </a:solidFill>
              <a:latin typeface="Trebuchet MS"/>
              <a:cs typeface="Trebuchet MS"/>
            </a:endParaRPr>
          </a:p>
          <a:p>
            <a:pPr marL="179546" marR="171450" algn="ctr" defTabSz="685800" eaLnBrk="1" fontAlgn="auto" hangingPunct="1">
              <a:lnSpc>
                <a:spcPts val="2303"/>
              </a:lnSpc>
              <a:spcBef>
                <a:spcPts val="633"/>
              </a:spcBef>
              <a:spcAft>
                <a:spcPts val="0"/>
              </a:spcAft>
            </a:pPr>
            <a:r>
              <a:rPr lang="en-US" sz="3300" dirty="0">
                <a:solidFill>
                  <a:prstClr val="white"/>
                </a:solidFill>
                <a:latin typeface="Trebuchet MS"/>
                <a:cs typeface="Trebuchet MS"/>
              </a:rPr>
              <a:t>(18 ÷ 3) – 7 + 2 x 5</a:t>
            </a:r>
          </a:p>
          <a:p>
            <a:pPr marL="179546" marR="171450" algn="ctr" defTabSz="685800" eaLnBrk="1" fontAlgn="auto" hangingPunct="1">
              <a:lnSpc>
                <a:spcPts val="2303"/>
              </a:lnSpc>
              <a:spcBef>
                <a:spcPts val="633"/>
              </a:spcBef>
              <a:spcAft>
                <a:spcPts val="0"/>
              </a:spcAft>
            </a:pPr>
            <a:endParaRPr lang="en-US" sz="3300" dirty="0">
              <a:solidFill>
                <a:prstClr val="white"/>
              </a:solidFill>
              <a:latin typeface="Trebuchet MS"/>
              <a:cs typeface="Trebuchet MS"/>
            </a:endParaRPr>
          </a:p>
          <a:p>
            <a:pPr marL="179546" marR="171450" algn="ctr" defTabSz="685800" eaLnBrk="1" fontAlgn="auto" hangingPunct="1">
              <a:lnSpc>
                <a:spcPts val="2303"/>
              </a:lnSpc>
              <a:spcBef>
                <a:spcPts val="633"/>
              </a:spcBef>
              <a:spcAft>
                <a:spcPts val="0"/>
              </a:spcAft>
            </a:pPr>
            <a:r>
              <a:rPr lang="en-US" sz="3300" dirty="0">
                <a:solidFill>
                  <a:prstClr val="white"/>
                </a:solidFill>
                <a:latin typeface="Trebuchet MS"/>
                <a:cs typeface="Trebuchet MS"/>
              </a:rPr>
              <a:t> (6)-7 (-1) + 2(+1) x 5 (5)</a:t>
            </a:r>
          </a:p>
          <a:p>
            <a:pPr marL="179546" marR="171450" algn="ctr" defTabSz="685800" eaLnBrk="1" fontAlgn="auto" hangingPunct="1">
              <a:lnSpc>
                <a:spcPts val="2303"/>
              </a:lnSpc>
              <a:spcBef>
                <a:spcPts val="633"/>
              </a:spcBef>
              <a:spcAft>
                <a:spcPts val="0"/>
              </a:spcAft>
            </a:pPr>
            <a:endParaRPr lang="en-US" sz="3300" dirty="0">
              <a:solidFill>
                <a:prstClr val="white"/>
              </a:solidFill>
              <a:latin typeface="Trebuchet MS"/>
              <a:cs typeface="Trebuchet MS"/>
            </a:endParaRPr>
          </a:p>
          <a:p>
            <a:pPr marL="179546" marR="171450" algn="ctr" defTabSz="685800" eaLnBrk="1" fontAlgn="auto" hangingPunct="1">
              <a:lnSpc>
                <a:spcPts val="2303"/>
              </a:lnSpc>
              <a:spcBef>
                <a:spcPts val="633"/>
              </a:spcBef>
              <a:spcAft>
                <a:spcPts val="0"/>
              </a:spcAft>
            </a:pPr>
            <a:r>
              <a:rPr lang="en-US" sz="3300" dirty="0">
                <a:solidFill>
                  <a:prstClr val="white"/>
                </a:solidFill>
                <a:latin typeface="Trebuchet MS"/>
                <a:cs typeface="Trebuchet MS"/>
              </a:rPr>
              <a:t>5 = right?</a:t>
            </a:r>
            <a:endParaRPr sz="3300" dirty="0">
              <a:solidFill>
                <a:prstClr val="white"/>
              </a:solidFill>
              <a:latin typeface="Trebuchet MS"/>
              <a:cs typeface="Trebuchet MS"/>
            </a:endParaRPr>
          </a:p>
        </p:txBody>
      </p:sp>
    </p:spTree>
    <p:extLst>
      <p:ext uri="{BB962C8B-B14F-4D97-AF65-F5344CB8AC3E}">
        <p14:creationId xmlns:p14="http://schemas.microsoft.com/office/powerpoint/2010/main" val="3086458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35150"/>
            <a:ext cx="7828407" cy="241172"/>
          </a:xfrm>
          <a:prstGeom prst="rect">
            <a:avLst/>
          </a:prstGeom>
          <a:blipFill>
            <a:blip r:embed="rId2" cstate="print"/>
            <a:stretch>
              <a:fillRect/>
            </a:stretch>
          </a:blip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3" name="object 3"/>
          <p:cNvSpPr/>
          <p:nvPr/>
        </p:nvSpPr>
        <p:spPr>
          <a:xfrm>
            <a:off x="7939278" y="2335150"/>
            <a:ext cx="1202436" cy="108584"/>
          </a:xfrm>
          <a:prstGeom prst="rect">
            <a:avLst/>
          </a:prstGeom>
          <a:blipFill>
            <a:blip r:embed="rId3" cstate="print"/>
            <a:stretch>
              <a:fillRect/>
            </a:stretch>
          </a:blip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4" name="object 4"/>
          <p:cNvSpPr/>
          <p:nvPr/>
        </p:nvSpPr>
        <p:spPr>
          <a:xfrm>
            <a:off x="0" y="1314450"/>
            <a:ext cx="8915400" cy="1026795"/>
          </a:xfrm>
          <a:custGeom>
            <a:avLst/>
            <a:gdLst/>
            <a:ahLst/>
            <a:cxnLst/>
            <a:rect l="l" t="t" r="r" b="b"/>
            <a:pathLst>
              <a:path w="10438130" h="1369060">
                <a:moveTo>
                  <a:pt x="0" y="1368552"/>
                </a:moveTo>
                <a:lnTo>
                  <a:pt x="10437876" y="1368552"/>
                </a:lnTo>
                <a:lnTo>
                  <a:pt x="10437876" y="0"/>
                </a:lnTo>
                <a:lnTo>
                  <a:pt x="0" y="0"/>
                </a:lnTo>
                <a:lnTo>
                  <a:pt x="0" y="1368552"/>
                </a:lnTo>
                <a:close/>
              </a:path>
            </a:pathLst>
          </a:custGeom>
          <a:solidFill>
            <a:srgbClr val="252525"/>
          </a:solid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6" name="object 6"/>
          <p:cNvSpPr txBox="1">
            <a:spLocks noGrp="1"/>
          </p:cNvSpPr>
          <p:nvPr>
            <p:ph type="title"/>
          </p:nvPr>
        </p:nvSpPr>
        <p:spPr>
          <a:xfrm>
            <a:off x="569289" y="1581721"/>
            <a:ext cx="7831761" cy="425116"/>
          </a:xfrm>
          <a:prstGeom prst="rect">
            <a:avLst/>
          </a:prstGeom>
        </p:spPr>
        <p:txBody>
          <a:bodyPr vert="horz" wrap="square" lIns="0" tIns="9525" rIns="0" bIns="0" rtlCol="0">
            <a:spAutoFit/>
          </a:bodyPr>
          <a:lstStyle/>
          <a:p>
            <a:pPr marL="9525" algn="ctr">
              <a:spcBef>
                <a:spcPts val="75"/>
              </a:spcBef>
            </a:pPr>
            <a:r>
              <a:rPr lang="en-US" spc="-45" dirty="0"/>
              <a:t>Class Problem – Is the answer 9?</a:t>
            </a:r>
            <a:endParaRPr spc="-4" dirty="0"/>
          </a:p>
        </p:txBody>
      </p:sp>
      <p:sp>
        <p:nvSpPr>
          <p:cNvPr id="7" name="object 7"/>
          <p:cNvSpPr txBox="1"/>
          <p:nvPr/>
        </p:nvSpPr>
        <p:spPr>
          <a:xfrm>
            <a:off x="400050" y="2455737"/>
            <a:ext cx="7428357" cy="2979501"/>
          </a:xfrm>
          <a:prstGeom prst="rect">
            <a:avLst/>
          </a:prstGeom>
        </p:spPr>
        <p:txBody>
          <a:bodyPr vert="horz" wrap="square" lIns="0" tIns="80486" rIns="0" bIns="0" rtlCol="0">
            <a:spAutoFit/>
          </a:bodyPr>
          <a:lstStyle/>
          <a:p>
            <a:pPr marL="179546" marR="171450" algn="ctr" defTabSz="685800" eaLnBrk="1" fontAlgn="auto" hangingPunct="1">
              <a:lnSpc>
                <a:spcPts val="2303"/>
              </a:lnSpc>
              <a:spcBef>
                <a:spcPts val="633"/>
              </a:spcBef>
              <a:spcAft>
                <a:spcPts val="0"/>
              </a:spcAft>
            </a:pPr>
            <a:endParaRPr lang="en-US" sz="3300" dirty="0">
              <a:solidFill>
                <a:prstClr val="white"/>
              </a:solidFill>
              <a:latin typeface="Trebuchet MS"/>
              <a:cs typeface="Trebuchet MS"/>
            </a:endParaRPr>
          </a:p>
          <a:p>
            <a:pPr marL="179546" marR="171450" algn="ctr" defTabSz="685800" eaLnBrk="1" fontAlgn="auto" hangingPunct="1">
              <a:lnSpc>
                <a:spcPts val="2303"/>
              </a:lnSpc>
              <a:spcBef>
                <a:spcPts val="633"/>
              </a:spcBef>
              <a:spcAft>
                <a:spcPts val="0"/>
              </a:spcAft>
            </a:pPr>
            <a:r>
              <a:rPr lang="en-US" sz="3300" dirty="0">
                <a:solidFill>
                  <a:prstClr val="white"/>
                </a:solidFill>
                <a:latin typeface="Trebuchet MS"/>
                <a:cs typeface="Trebuchet MS"/>
              </a:rPr>
              <a:t>(18 ÷ 3) – 7 + 2 x 5</a:t>
            </a:r>
          </a:p>
          <a:p>
            <a:pPr marL="179546" marR="171450" algn="ctr" defTabSz="685800" eaLnBrk="1" fontAlgn="auto" hangingPunct="1">
              <a:lnSpc>
                <a:spcPts val="2303"/>
              </a:lnSpc>
              <a:spcBef>
                <a:spcPts val="633"/>
              </a:spcBef>
              <a:spcAft>
                <a:spcPts val="0"/>
              </a:spcAft>
            </a:pPr>
            <a:endParaRPr lang="en-US" sz="3300" dirty="0">
              <a:solidFill>
                <a:prstClr val="white"/>
              </a:solidFill>
              <a:latin typeface="Trebuchet MS"/>
              <a:cs typeface="Trebuchet MS"/>
            </a:endParaRPr>
          </a:p>
          <a:p>
            <a:pPr marL="179546" marR="171450" algn="ctr" defTabSz="685800" eaLnBrk="1" fontAlgn="auto" hangingPunct="1">
              <a:lnSpc>
                <a:spcPts val="2303"/>
              </a:lnSpc>
              <a:spcBef>
                <a:spcPts val="633"/>
              </a:spcBef>
              <a:spcAft>
                <a:spcPts val="0"/>
              </a:spcAft>
            </a:pPr>
            <a:r>
              <a:rPr lang="en-US" sz="3300" dirty="0">
                <a:solidFill>
                  <a:prstClr val="white"/>
                </a:solidFill>
                <a:latin typeface="Trebuchet MS"/>
                <a:cs typeface="Trebuchet MS"/>
              </a:rPr>
              <a:t>(6) – 7 (-1) + 2 x 5 (10)</a:t>
            </a:r>
          </a:p>
          <a:p>
            <a:pPr marL="179546" marR="171450" algn="ctr" defTabSz="685800" eaLnBrk="1" fontAlgn="auto" hangingPunct="1">
              <a:lnSpc>
                <a:spcPts val="2303"/>
              </a:lnSpc>
              <a:spcBef>
                <a:spcPts val="633"/>
              </a:spcBef>
              <a:spcAft>
                <a:spcPts val="0"/>
              </a:spcAft>
            </a:pPr>
            <a:endParaRPr lang="en-US" sz="3300" dirty="0">
              <a:solidFill>
                <a:prstClr val="white"/>
              </a:solidFill>
              <a:latin typeface="Trebuchet MS"/>
              <a:cs typeface="Trebuchet MS"/>
            </a:endParaRPr>
          </a:p>
          <a:p>
            <a:pPr marL="179546" marR="171450" algn="ctr" defTabSz="685800" eaLnBrk="1" fontAlgn="auto" hangingPunct="1">
              <a:lnSpc>
                <a:spcPts val="2303"/>
              </a:lnSpc>
              <a:spcBef>
                <a:spcPts val="633"/>
              </a:spcBef>
              <a:spcAft>
                <a:spcPts val="0"/>
              </a:spcAft>
            </a:pPr>
            <a:r>
              <a:rPr lang="en-US" sz="3300" dirty="0">
                <a:solidFill>
                  <a:prstClr val="white"/>
                </a:solidFill>
                <a:latin typeface="Trebuchet MS"/>
                <a:cs typeface="Trebuchet MS"/>
              </a:rPr>
              <a:t>-1 + 10</a:t>
            </a:r>
          </a:p>
          <a:p>
            <a:pPr marL="179546" marR="171450" algn="ctr" defTabSz="685800" eaLnBrk="1" fontAlgn="auto" hangingPunct="1">
              <a:lnSpc>
                <a:spcPts val="2303"/>
              </a:lnSpc>
              <a:spcBef>
                <a:spcPts val="633"/>
              </a:spcBef>
              <a:spcAft>
                <a:spcPts val="0"/>
              </a:spcAft>
            </a:pPr>
            <a:endParaRPr lang="en-US" sz="3300" dirty="0">
              <a:solidFill>
                <a:prstClr val="white"/>
              </a:solidFill>
              <a:latin typeface="Trebuchet MS"/>
              <a:cs typeface="Trebuchet MS"/>
            </a:endParaRPr>
          </a:p>
          <a:p>
            <a:pPr marL="179546" marR="171450" algn="ctr" defTabSz="685800" eaLnBrk="1" fontAlgn="auto" hangingPunct="1">
              <a:lnSpc>
                <a:spcPts val="2303"/>
              </a:lnSpc>
              <a:spcBef>
                <a:spcPts val="633"/>
              </a:spcBef>
              <a:spcAft>
                <a:spcPts val="0"/>
              </a:spcAft>
            </a:pPr>
            <a:r>
              <a:rPr lang="en-US" sz="3300" dirty="0">
                <a:solidFill>
                  <a:prstClr val="white"/>
                </a:solidFill>
                <a:latin typeface="Trebuchet MS"/>
                <a:cs typeface="Trebuchet MS"/>
              </a:rPr>
              <a:t>= 9</a:t>
            </a:r>
            <a:endParaRPr sz="3300" dirty="0">
              <a:solidFill>
                <a:prstClr val="white"/>
              </a:solidFill>
              <a:latin typeface="Trebuchet MS"/>
              <a:cs typeface="Trebuchet MS"/>
            </a:endParaRPr>
          </a:p>
        </p:txBody>
      </p:sp>
    </p:spTree>
    <p:extLst>
      <p:ext uri="{BB962C8B-B14F-4D97-AF65-F5344CB8AC3E}">
        <p14:creationId xmlns:p14="http://schemas.microsoft.com/office/powerpoint/2010/main" val="15413111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35150"/>
            <a:ext cx="7828407" cy="241172"/>
          </a:xfrm>
          <a:prstGeom prst="rect">
            <a:avLst/>
          </a:prstGeom>
          <a:blipFill>
            <a:blip r:embed="rId2" cstate="print"/>
            <a:stretch>
              <a:fillRect/>
            </a:stretch>
          </a:blip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3" name="object 3"/>
          <p:cNvSpPr/>
          <p:nvPr/>
        </p:nvSpPr>
        <p:spPr>
          <a:xfrm>
            <a:off x="7939278" y="2335150"/>
            <a:ext cx="1202436" cy="108584"/>
          </a:xfrm>
          <a:prstGeom prst="rect">
            <a:avLst/>
          </a:prstGeom>
          <a:blipFill>
            <a:blip r:embed="rId3" cstate="print"/>
            <a:stretch>
              <a:fillRect/>
            </a:stretch>
          </a:blip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4" name="object 4"/>
          <p:cNvSpPr/>
          <p:nvPr/>
        </p:nvSpPr>
        <p:spPr>
          <a:xfrm>
            <a:off x="0" y="1314450"/>
            <a:ext cx="7828598" cy="1026795"/>
          </a:xfrm>
          <a:custGeom>
            <a:avLst/>
            <a:gdLst/>
            <a:ahLst/>
            <a:cxnLst/>
            <a:rect l="l" t="t" r="r" b="b"/>
            <a:pathLst>
              <a:path w="10438130" h="1369060">
                <a:moveTo>
                  <a:pt x="0" y="1368552"/>
                </a:moveTo>
                <a:lnTo>
                  <a:pt x="10437876" y="1368552"/>
                </a:lnTo>
                <a:lnTo>
                  <a:pt x="10437876" y="0"/>
                </a:lnTo>
                <a:lnTo>
                  <a:pt x="0" y="0"/>
                </a:lnTo>
                <a:lnTo>
                  <a:pt x="0" y="1368552"/>
                </a:lnTo>
                <a:close/>
              </a:path>
            </a:pathLst>
          </a:custGeom>
          <a:solidFill>
            <a:srgbClr val="252525"/>
          </a:solid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5" name="object 5"/>
          <p:cNvSpPr/>
          <p:nvPr/>
        </p:nvSpPr>
        <p:spPr>
          <a:xfrm>
            <a:off x="7939279" y="1314450"/>
            <a:ext cx="1202531" cy="1026795"/>
          </a:xfrm>
          <a:custGeom>
            <a:avLst/>
            <a:gdLst/>
            <a:ahLst/>
            <a:cxnLst/>
            <a:rect l="l" t="t" r="r" b="b"/>
            <a:pathLst>
              <a:path w="1603375" h="1369060">
                <a:moveTo>
                  <a:pt x="0" y="1368552"/>
                </a:moveTo>
                <a:lnTo>
                  <a:pt x="1603248" y="1368552"/>
                </a:lnTo>
                <a:lnTo>
                  <a:pt x="1603248" y="0"/>
                </a:lnTo>
                <a:lnTo>
                  <a:pt x="0" y="0"/>
                </a:lnTo>
                <a:lnTo>
                  <a:pt x="0" y="1368552"/>
                </a:lnTo>
                <a:close/>
              </a:path>
            </a:pathLst>
          </a:custGeom>
          <a:solidFill>
            <a:srgbClr val="EF9315"/>
          </a:solid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6" name="object 6"/>
          <p:cNvSpPr txBox="1">
            <a:spLocks noGrp="1"/>
          </p:cNvSpPr>
          <p:nvPr>
            <p:ph type="title"/>
          </p:nvPr>
        </p:nvSpPr>
        <p:spPr>
          <a:xfrm>
            <a:off x="569290" y="1371600"/>
            <a:ext cx="6631611" cy="425116"/>
          </a:xfrm>
          <a:prstGeom prst="rect">
            <a:avLst/>
          </a:prstGeom>
        </p:spPr>
        <p:txBody>
          <a:bodyPr vert="horz" wrap="square" lIns="0" tIns="9525" rIns="0" bIns="0" rtlCol="0">
            <a:spAutoFit/>
          </a:bodyPr>
          <a:lstStyle/>
          <a:p>
            <a:pPr marL="9525" algn="ctr">
              <a:spcBef>
                <a:spcPts val="75"/>
              </a:spcBef>
            </a:pPr>
            <a:r>
              <a:rPr lang="en-US" spc="-45" dirty="0"/>
              <a:t>How can we be so divided in our answers?</a:t>
            </a:r>
            <a:endParaRPr spc="-4" dirty="0"/>
          </a:p>
        </p:txBody>
      </p:sp>
      <p:sp>
        <p:nvSpPr>
          <p:cNvPr id="7" name="object 7"/>
          <p:cNvSpPr txBox="1"/>
          <p:nvPr/>
        </p:nvSpPr>
        <p:spPr>
          <a:xfrm>
            <a:off x="228599" y="2576323"/>
            <a:ext cx="8686801" cy="1515319"/>
          </a:xfrm>
          <a:prstGeom prst="rect">
            <a:avLst/>
          </a:prstGeom>
        </p:spPr>
        <p:txBody>
          <a:bodyPr vert="horz" wrap="square" lIns="0" tIns="80486" rIns="0" bIns="0" rtlCol="0">
            <a:spAutoFit/>
          </a:bodyPr>
          <a:lstStyle/>
          <a:p>
            <a:pPr marL="179546" marR="171450" algn="ctr" defTabSz="685800" eaLnBrk="1" fontAlgn="auto" hangingPunct="1">
              <a:lnSpc>
                <a:spcPts val="2303"/>
              </a:lnSpc>
              <a:spcBef>
                <a:spcPts val="633"/>
              </a:spcBef>
              <a:spcAft>
                <a:spcPts val="0"/>
              </a:spcAft>
            </a:pPr>
            <a:r>
              <a:rPr lang="en-US" sz="3300" dirty="0">
                <a:solidFill>
                  <a:prstClr val="white"/>
                </a:solidFill>
                <a:latin typeface="Trebuchet MS"/>
                <a:cs typeface="Trebuchet MS"/>
              </a:rPr>
              <a:t>How many people think the answer is 5?</a:t>
            </a:r>
          </a:p>
          <a:p>
            <a:pPr marL="179546" marR="171450" algn="ctr" defTabSz="685800" eaLnBrk="1" fontAlgn="auto" hangingPunct="1">
              <a:lnSpc>
                <a:spcPts val="2303"/>
              </a:lnSpc>
              <a:spcBef>
                <a:spcPts val="633"/>
              </a:spcBef>
              <a:spcAft>
                <a:spcPts val="0"/>
              </a:spcAft>
            </a:pPr>
            <a:endParaRPr lang="en-US" sz="3300" dirty="0">
              <a:solidFill>
                <a:prstClr val="white"/>
              </a:solidFill>
              <a:latin typeface="Trebuchet MS"/>
              <a:cs typeface="Trebuchet MS"/>
            </a:endParaRPr>
          </a:p>
          <a:p>
            <a:pPr marL="179546" marR="171450" algn="ctr" defTabSz="685800" eaLnBrk="1" fontAlgn="auto" hangingPunct="1">
              <a:lnSpc>
                <a:spcPts val="2303"/>
              </a:lnSpc>
              <a:spcBef>
                <a:spcPts val="633"/>
              </a:spcBef>
              <a:spcAft>
                <a:spcPts val="0"/>
              </a:spcAft>
            </a:pPr>
            <a:r>
              <a:rPr lang="en-US" sz="3300" dirty="0">
                <a:solidFill>
                  <a:prstClr val="white"/>
                </a:solidFill>
                <a:latin typeface="Trebuchet MS"/>
                <a:cs typeface="Trebuchet MS"/>
              </a:rPr>
              <a:t>How many people think the answer is 9?</a:t>
            </a:r>
          </a:p>
          <a:p>
            <a:pPr marL="179546" marR="171450" algn="ctr" defTabSz="685800" eaLnBrk="1" fontAlgn="auto" hangingPunct="1">
              <a:lnSpc>
                <a:spcPts val="2303"/>
              </a:lnSpc>
              <a:spcBef>
                <a:spcPts val="633"/>
              </a:spcBef>
              <a:spcAft>
                <a:spcPts val="0"/>
              </a:spcAft>
            </a:pPr>
            <a:endParaRPr lang="en-US" sz="3300" dirty="0">
              <a:solidFill>
                <a:prstClr val="white"/>
              </a:solidFill>
              <a:latin typeface="Trebuchet MS"/>
              <a:cs typeface="Trebuchet MS"/>
            </a:endParaRPr>
          </a:p>
        </p:txBody>
      </p:sp>
    </p:spTree>
    <p:extLst>
      <p:ext uri="{BB962C8B-B14F-4D97-AF65-F5344CB8AC3E}">
        <p14:creationId xmlns:p14="http://schemas.microsoft.com/office/powerpoint/2010/main" val="1163186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35150"/>
            <a:ext cx="7828407" cy="241172"/>
          </a:xfrm>
          <a:prstGeom prst="rect">
            <a:avLst/>
          </a:prstGeom>
          <a:blipFill>
            <a:blip r:embed="rId2" cstate="print"/>
            <a:stretch>
              <a:fillRect/>
            </a:stretch>
          </a:blip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3" name="object 3"/>
          <p:cNvSpPr/>
          <p:nvPr/>
        </p:nvSpPr>
        <p:spPr>
          <a:xfrm>
            <a:off x="7939278" y="2335150"/>
            <a:ext cx="1202436" cy="108584"/>
          </a:xfrm>
          <a:prstGeom prst="rect">
            <a:avLst/>
          </a:prstGeom>
          <a:blipFill>
            <a:blip r:embed="rId3" cstate="print"/>
            <a:stretch>
              <a:fillRect/>
            </a:stretch>
          </a:blip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4" name="object 4"/>
          <p:cNvSpPr/>
          <p:nvPr/>
        </p:nvSpPr>
        <p:spPr>
          <a:xfrm>
            <a:off x="0" y="1314450"/>
            <a:ext cx="7828598" cy="1026795"/>
          </a:xfrm>
          <a:custGeom>
            <a:avLst/>
            <a:gdLst/>
            <a:ahLst/>
            <a:cxnLst/>
            <a:rect l="l" t="t" r="r" b="b"/>
            <a:pathLst>
              <a:path w="10438130" h="1369060">
                <a:moveTo>
                  <a:pt x="0" y="1368552"/>
                </a:moveTo>
                <a:lnTo>
                  <a:pt x="10437876" y="1368552"/>
                </a:lnTo>
                <a:lnTo>
                  <a:pt x="10437876" y="0"/>
                </a:lnTo>
                <a:lnTo>
                  <a:pt x="0" y="0"/>
                </a:lnTo>
                <a:lnTo>
                  <a:pt x="0" y="1368552"/>
                </a:lnTo>
                <a:close/>
              </a:path>
            </a:pathLst>
          </a:custGeom>
          <a:solidFill>
            <a:srgbClr val="252525"/>
          </a:solid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5" name="object 5"/>
          <p:cNvSpPr/>
          <p:nvPr/>
        </p:nvSpPr>
        <p:spPr>
          <a:xfrm>
            <a:off x="7939279" y="1314450"/>
            <a:ext cx="1202531" cy="1026795"/>
          </a:xfrm>
          <a:custGeom>
            <a:avLst/>
            <a:gdLst/>
            <a:ahLst/>
            <a:cxnLst/>
            <a:rect l="l" t="t" r="r" b="b"/>
            <a:pathLst>
              <a:path w="1603375" h="1369060">
                <a:moveTo>
                  <a:pt x="0" y="1368552"/>
                </a:moveTo>
                <a:lnTo>
                  <a:pt x="1603248" y="1368552"/>
                </a:lnTo>
                <a:lnTo>
                  <a:pt x="1603248" y="0"/>
                </a:lnTo>
                <a:lnTo>
                  <a:pt x="0" y="0"/>
                </a:lnTo>
                <a:lnTo>
                  <a:pt x="0" y="1368552"/>
                </a:lnTo>
                <a:close/>
              </a:path>
            </a:pathLst>
          </a:custGeom>
          <a:solidFill>
            <a:srgbClr val="EF9315"/>
          </a:solid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6" name="object 6"/>
          <p:cNvSpPr txBox="1">
            <a:spLocks noGrp="1"/>
          </p:cNvSpPr>
          <p:nvPr>
            <p:ph type="title"/>
          </p:nvPr>
        </p:nvSpPr>
        <p:spPr>
          <a:xfrm>
            <a:off x="569290" y="1581721"/>
            <a:ext cx="6688760" cy="425116"/>
          </a:xfrm>
          <a:prstGeom prst="rect">
            <a:avLst/>
          </a:prstGeom>
        </p:spPr>
        <p:txBody>
          <a:bodyPr vert="horz" wrap="square" lIns="0" tIns="9525" rIns="0" bIns="0" rtlCol="0">
            <a:spAutoFit/>
          </a:bodyPr>
          <a:lstStyle/>
          <a:p>
            <a:pPr marL="9525" algn="ctr">
              <a:spcBef>
                <a:spcPts val="75"/>
              </a:spcBef>
            </a:pPr>
            <a:r>
              <a:rPr lang="en-US" spc="-45" dirty="0"/>
              <a:t>The CORRECT answer is 9</a:t>
            </a:r>
            <a:endParaRPr spc="-4" dirty="0"/>
          </a:p>
        </p:txBody>
      </p:sp>
      <p:sp>
        <p:nvSpPr>
          <p:cNvPr id="7" name="object 7"/>
          <p:cNvSpPr txBox="1"/>
          <p:nvPr/>
        </p:nvSpPr>
        <p:spPr>
          <a:xfrm>
            <a:off x="400051" y="2576323"/>
            <a:ext cx="7428357" cy="4095191"/>
          </a:xfrm>
          <a:prstGeom prst="rect">
            <a:avLst/>
          </a:prstGeom>
        </p:spPr>
        <p:txBody>
          <a:bodyPr vert="horz" wrap="square" lIns="0" tIns="80486" rIns="0" bIns="0" rtlCol="0">
            <a:spAutoFit/>
          </a:bodyPr>
          <a:lstStyle/>
          <a:p>
            <a:pPr marL="179546" marR="171450" algn="ctr" defTabSz="685800" eaLnBrk="1" fontAlgn="auto" hangingPunct="1">
              <a:lnSpc>
                <a:spcPts val="2303"/>
              </a:lnSpc>
              <a:spcBef>
                <a:spcPts val="633"/>
              </a:spcBef>
              <a:spcAft>
                <a:spcPts val="0"/>
              </a:spcAft>
            </a:pPr>
            <a:endParaRPr lang="en-US" sz="3300" dirty="0">
              <a:solidFill>
                <a:prstClr val="white"/>
              </a:solidFill>
              <a:latin typeface="Trebuchet MS"/>
              <a:cs typeface="Trebuchet MS"/>
            </a:endParaRPr>
          </a:p>
          <a:p>
            <a:pPr marL="179546" marR="171450" algn="ctr" defTabSz="685800" eaLnBrk="1" fontAlgn="auto" hangingPunct="1">
              <a:lnSpc>
                <a:spcPts val="2303"/>
              </a:lnSpc>
              <a:spcBef>
                <a:spcPts val="633"/>
              </a:spcBef>
              <a:spcAft>
                <a:spcPts val="0"/>
              </a:spcAft>
            </a:pPr>
            <a:r>
              <a:rPr lang="en-US" sz="3300" dirty="0">
                <a:solidFill>
                  <a:prstClr val="white"/>
                </a:solidFill>
                <a:latin typeface="Trebuchet MS"/>
                <a:cs typeface="Trebuchet MS"/>
              </a:rPr>
              <a:t>Problem: (18 ÷ 3) -7 + 2 x 5</a:t>
            </a:r>
          </a:p>
          <a:p>
            <a:pPr marL="179546" marR="171450" algn="ctr" defTabSz="685800" eaLnBrk="1" fontAlgn="auto" hangingPunct="1">
              <a:lnSpc>
                <a:spcPts val="2303"/>
              </a:lnSpc>
              <a:spcBef>
                <a:spcPts val="633"/>
              </a:spcBef>
              <a:spcAft>
                <a:spcPts val="0"/>
              </a:spcAft>
            </a:pPr>
            <a:endParaRPr lang="en-US" sz="3300" dirty="0">
              <a:solidFill>
                <a:prstClr val="white"/>
              </a:solidFill>
              <a:latin typeface="Trebuchet MS"/>
              <a:cs typeface="Trebuchet MS"/>
            </a:endParaRPr>
          </a:p>
          <a:p>
            <a:pPr marL="179546" marR="171450" algn="ctr" defTabSz="685800" eaLnBrk="1" fontAlgn="auto" hangingPunct="1">
              <a:lnSpc>
                <a:spcPts val="2303"/>
              </a:lnSpc>
              <a:spcBef>
                <a:spcPts val="633"/>
              </a:spcBef>
              <a:spcAft>
                <a:spcPts val="0"/>
              </a:spcAft>
            </a:pPr>
            <a:r>
              <a:rPr lang="en-US" sz="3300" dirty="0">
                <a:solidFill>
                  <a:prstClr val="white"/>
                </a:solidFill>
                <a:latin typeface="Trebuchet MS"/>
                <a:cs typeface="Trebuchet MS"/>
              </a:rPr>
              <a:t>18 ÷ 3 = 6</a:t>
            </a:r>
          </a:p>
          <a:p>
            <a:pPr marL="179546" marR="171450" algn="ctr" defTabSz="685800" eaLnBrk="1" fontAlgn="auto" hangingPunct="1">
              <a:lnSpc>
                <a:spcPts val="2303"/>
              </a:lnSpc>
              <a:spcBef>
                <a:spcPts val="633"/>
              </a:spcBef>
              <a:spcAft>
                <a:spcPts val="0"/>
              </a:spcAft>
            </a:pPr>
            <a:endParaRPr lang="en-US" sz="3300" dirty="0">
              <a:solidFill>
                <a:prstClr val="white"/>
              </a:solidFill>
              <a:latin typeface="Trebuchet MS"/>
              <a:cs typeface="Trebuchet MS"/>
            </a:endParaRPr>
          </a:p>
          <a:p>
            <a:pPr marL="179546" marR="171450" algn="ctr" defTabSz="685800" eaLnBrk="1" fontAlgn="auto" hangingPunct="1">
              <a:lnSpc>
                <a:spcPts val="2303"/>
              </a:lnSpc>
              <a:spcBef>
                <a:spcPts val="633"/>
              </a:spcBef>
              <a:spcAft>
                <a:spcPts val="0"/>
              </a:spcAft>
            </a:pPr>
            <a:r>
              <a:rPr lang="en-US" sz="3300" dirty="0">
                <a:solidFill>
                  <a:prstClr val="white"/>
                </a:solidFill>
                <a:latin typeface="Trebuchet MS"/>
                <a:cs typeface="Trebuchet MS"/>
              </a:rPr>
              <a:t>2 x 5 = 10</a:t>
            </a:r>
          </a:p>
          <a:p>
            <a:pPr marL="179546" marR="171450" algn="ctr" defTabSz="685800" eaLnBrk="1" fontAlgn="auto" hangingPunct="1">
              <a:lnSpc>
                <a:spcPts val="2303"/>
              </a:lnSpc>
              <a:spcBef>
                <a:spcPts val="633"/>
              </a:spcBef>
              <a:spcAft>
                <a:spcPts val="0"/>
              </a:spcAft>
            </a:pPr>
            <a:endParaRPr lang="en-US" sz="3300" dirty="0">
              <a:solidFill>
                <a:prstClr val="white"/>
              </a:solidFill>
              <a:latin typeface="Trebuchet MS"/>
              <a:cs typeface="Trebuchet MS"/>
            </a:endParaRPr>
          </a:p>
          <a:p>
            <a:pPr marL="179546" marR="171450" algn="ctr" defTabSz="685800" eaLnBrk="1" fontAlgn="auto" hangingPunct="1">
              <a:lnSpc>
                <a:spcPts val="2303"/>
              </a:lnSpc>
              <a:spcBef>
                <a:spcPts val="633"/>
              </a:spcBef>
              <a:spcAft>
                <a:spcPts val="0"/>
              </a:spcAft>
            </a:pPr>
            <a:r>
              <a:rPr lang="en-US" sz="3300" dirty="0">
                <a:solidFill>
                  <a:prstClr val="white"/>
                </a:solidFill>
                <a:latin typeface="Trebuchet MS"/>
                <a:cs typeface="Trebuchet MS"/>
              </a:rPr>
              <a:t>6 – 7 = -1</a:t>
            </a:r>
          </a:p>
          <a:p>
            <a:pPr marL="179546" marR="171450" algn="ctr" defTabSz="685800" eaLnBrk="1" fontAlgn="auto" hangingPunct="1">
              <a:lnSpc>
                <a:spcPts val="2303"/>
              </a:lnSpc>
              <a:spcBef>
                <a:spcPts val="633"/>
              </a:spcBef>
              <a:spcAft>
                <a:spcPts val="0"/>
              </a:spcAft>
            </a:pPr>
            <a:endParaRPr lang="en-US" sz="3300" dirty="0">
              <a:solidFill>
                <a:prstClr val="white"/>
              </a:solidFill>
              <a:latin typeface="Trebuchet MS"/>
              <a:cs typeface="Trebuchet MS"/>
            </a:endParaRPr>
          </a:p>
          <a:p>
            <a:pPr marL="179546" marR="171450" algn="ctr" defTabSz="685800" eaLnBrk="1" fontAlgn="auto" hangingPunct="1">
              <a:lnSpc>
                <a:spcPts val="2303"/>
              </a:lnSpc>
              <a:spcBef>
                <a:spcPts val="633"/>
              </a:spcBef>
              <a:spcAft>
                <a:spcPts val="0"/>
              </a:spcAft>
            </a:pPr>
            <a:r>
              <a:rPr lang="en-US" sz="3300" dirty="0">
                <a:solidFill>
                  <a:prstClr val="white"/>
                </a:solidFill>
                <a:latin typeface="Trebuchet MS"/>
                <a:cs typeface="Trebuchet MS"/>
              </a:rPr>
              <a:t>6 - 7 +10 = </a:t>
            </a:r>
            <a:r>
              <a:rPr lang="en-US" sz="4400" dirty="0">
                <a:solidFill>
                  <a:prstClr val="white"/>
                </a:solidFill>
                <a:latin typeface="Trebuchet MS"/>
                <a:cs typeface="Trebuchet MS"/>
              </a:rPr>
              <a:t>9</a:t>
            </a:r>
          </a:p>
          <a:p>
            <a:pPr marL="179546" marR="171450" algn="ctr" defTabSz="685800" eaLnBrk="1" fontAlgn="auto" hangingPunct="1">
              <a:lnSpc>
                <a:spcPts val="2303"/>
              </a:lnSpc>
              <a:spcBef>
                <a:spcPts val="633"/>
              </a:spcBef>
              <a:spcAft>
                <a:spcPts val="0"/>
              </a:spcAft>
            </a:pPr>
            <a:endParaRPr lang="en-US" sz="3300" dirty="0">
              <a:solidFill>
                <a:prstClr val="white"/>
              </a:solidFill>
              <a:latin typeface="Trebuchet MS"/>
              <a:cs typeface="Trebuchet MS"/>
            </a:endParaRPr>
          </a:p>
        </p:txBody>
      </p:sp>
    </p:spTree>
    <p:extLst>
      <p:ext uri="{BB962C8B-B14F-4D97-AF65-F5344CB8AC3E}">
        <p14:creationId xmlns:p14="http://schemas.microsoft.com/office/powerpoint/2010/main" val="4040341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35150"/>
            <a:ext cx="7828407" cy="241172"/>
          </a:xfrm>
          <a:prstGeom prst="rect">
            <a:avLst/>
          </a:prstGeom>
          <a:blipFill>
            <a:blip r:embed="rId2" cstate="print"/>
            <a:stretch>
              <a:fillRect/>
            </a:stretch>
          </a:blip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3" name="object 3"/>
          <p:cNvSpPr/>
          <p:nvPr/>
        </p:nvSpPr>
        <p:spPr>
          <a:xfrm>
            <a:off x="7939278" y="2335150"/>
            <a:ext cx="1202436" cy="108584"/>
          </a:xfrm>
          <a:prstGeom prst="rect">
            <a:avLst/>
          </a:prstGeom>
          <a:blipFill>
            <a:blip r:embed="rId3" cstate="print"/>
            <a:stretch>
              <a:fillRect/>
            </a:stretch>
          </a:blip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4" name="object 4"/>
          <p:cNvSpPr/>
          <p:nvPr/>
        </p:nvSpPr>
        <p:spPr>
          <a:xfrm>
            <a:off x="0" y="1314450"/>
            <a:ext cx="9141714" cy="1026795"/>
          </a:xfrm>
          <a:custGeom>
            <a:avLst/>
            <a:gdLst/>
            <a:ahLst/>
            <a:cxnLst/>
            <a:rect l="l" t="t" r="r" b="b"/>
            <a:pathLst>
              <a:path w="10438130" h="1369060">
                <a:moveTo>
                  <a:pt x="0" y="1368552"/>
                </a:moveTo>
                <a:lnTo>
                  <a:pt x="10437876" y="1368552"/>
                </a:lnTo>
                <a:lnTo>
                  <a:pt x="10437876" y="0"/>
                </a:lnTo>
                <a:lnTo>
                  <a:pt x="0" y="0"/>
                </a:lnTo>
                <a:lnTo>
                  <a:pt x="0" y="1368552"/>
                </a:lnTo>
                <a:close/>
              </a:path>
            </a:pathLst>
          </a:custGeom>
          <a:solidFill>
            <a:srgbClr val="252525"/>
          </a:solid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6" name="object 6"/>
          <p:cNvSpPr txBox="1">
            <a:spLocks noGrp="1"/>
          </p:cNvSpPr>
          <p:nvPr>
            <p:ph type="title"/>
          </p:nvPr>
        </p:nvSpPr>
        <p:spPr>
          <a:xfrm>
            <a:off x="114300" y="1581721"/>
            <a:ext cx="9029700" cy="425116"/>
          </a:xfrm>
          <a:prstGeom prst="rect">
            <a:avLst/>
          </a:prstGeom>
        </p:spPr>
        <p:txBody>
          <a:bodyPr vert="horz" wrap="square" lIns="0" tIns="9525" rIns="0" bIns="0" rtlCol="0">
            <a:spAutoFit/>
          </a:bodyPr>
          <a:lstStyle/>
          <a:p>
            <a:pPr marL="9525" algn="ctr">
              <a:spcBef>
                <a:spcPts val="75"/>
              </a:spcBef>
            </a:pPr>
            <a:r>
              <a:rPr lang="en-US" spc="-45" dirty="0"/>
              <a:t>What is the reason for the wrong answer?</a:t>
            </a:r>
            <a:endParaRPr spc="-4" dirty="0"/>
          </a:p>
        </p:txBody>
      </p:sp>
      <p:sp>
        <p:nvSpPr>
          <p:cNvPr id="7" name="object 7"/>
          <p:cNvSpPr txBox="1"/>
          <p:nvPr/>
        </p:nvSpPr>
        <p:spPr>
          <a:xfrm>
            <a:off x="400050" y="2628900"/>
            <a:ext cx="7428548" cy="2158764"/>
          </a:xfrm>
          <a:prstGeom prst="rect">
            <a:avLst/>
          </a:prstGeom>
        </p:spPr>
        <p:txBody>
          <a:bodyPr vert="horz" wrap="square" lIns="0" tIns="80486" rIns="0" bIns="0" rtlCol="0">
            <a:spAutoFit/>
          </a:bodyPr>
          <a:lstStyle/>
          <a:p>
            <a:pPr marL="179546" marR="171450" algn="ctr" defTabSz="685800" eaLnBrk="1" fontAlgn="auto" hangingPunct="1">
              <a:lnSpc>
                <a:spcPts val="2303"/>
              </a:lnSpc>
              <a:spcBef>
                <a:spcPts val="633"/>
              </a:spcBef>
              <a:spcAft>
                <a:spcPts val="0"/>
              </a:spcAft>
            </a:pPr>
            <a:endParaRPr lang="en-US" sz="3300" dirty="0">
              <a:solidFill>
                <a:prstClr val="white"/>
              </a:solidFill>
              <a:latin typeface="Trebuchet MS"/>
              <a:cs typeface="Trebuchet MS"/>
            </a:endParaRPr>
          </a:p>
          <a:p>
            <a:pPr marL="179546" marR="171450" algn="ctr" defTabSz="685800" eaLnBrk="1" fontAlgn="auto" hangingPunct="1">
              <a:lnSpc>
                <a:spcPts val="2303"/>
              </a:lnSpc>
              <a:spcBef>
                <a:spcPts val="633"/>
              </a:spcBef>
              <a:spcAft>
                <a:spcPts val="0"/>
              </a:spcAft>
            </a:pPr>
            <a:r>
              <a:rPr lang="en-US" sz="3300" dirty="0">
                <a:solidFill>
                  <a:prstClr val="white"/>
                </a:solidFill>
                <a:latin typeface="Trebuchet MS"/>
                <a:cs typeface="Trebuchet MS"/>
              </a:rPr>
              <a:t>(18 ÷ 3) -7 + 2 x 5</a:t>
            </a:r>
          </a:p>
          <a:p>
            <a:pPr marL="179546" marR="171450" algn="ctr" defTabSz="685800" eaLnBrk="1" fontAlgn="auto" hangingPunct="1">
              <a:lnSpc>
                <a:spcPts val="2303"/>
              </a:lnSpc>
              <a:spcBef>
                <a:spcPts val="633"/>
              </a:spcBef>
              <a:spcAft>
                <a:spcPts val="0"/>
              </a:spcAft>
            </a:pPr>
            <a:endParaRPr lang="en-US" sz="3300" dirty="0">
              <a:solidFill>
                <a:prstClr val="white"/>
              </a:solidFill>
              <a:latin typeface="Trebuchet MS"/>
              <a:cs typeface="Trebuchet MS"/>
            </a:endParaRPr>
          </a:p>
          <a:p>
            <a:pPr marL="179546" marR="171450" algn="ctr" defTabSz="685800" eaLnBrk="1" fontAlgn="auto" hangingPunct="1">
              <a:lnSpc>
                <a:spcPts val="2303"/>
              </a:lnSpc>
              <a:spcBef>
                <a:spcPts val="633"/>
              </a:spcBef>
              <a:spcAft>
                <a:spcPts val="0"/>
              </a:spcAft>
            </a:pPr>
            <a:r>
              <a:rPr lang="en-US" sz="2400" dirty="0">
                <a:solidFill>
                  <a:prstClr val="white"/>
                </a:solidFill>
                <a:latin typeface="Trebuchet MS"/>
                <a:cs typeface="Trebuchet MS"/>
              </a:rPr>
              <a:t>The reason some of us got it wrong was because we didn’t follow all the rules.</a:t>
            </a:r>
          </a:p>
          <a:p>
            <a:pPr marL="179546" marR="171450" algn="ctr" defTabSz="685800" eaLnBrk="1" fontAlgn="auto" hangingPunct="1">
              <a:lnSpc>
                <a:spcPts val="2303"/>
              </a:lnSpc>
              <a:spcBef>
                <a:spcPts val="633"/>
              </a:spcBef>
              <a:spcAft>
                <a:spcPts val="0"/>
              </a:spcAft>
            </a:pPr>
            <a:endParaRPr lang="en-US" sz="3300" dirty="0">
              <a:solidFill>
                <a:prstClr val="white"/>
              </a:solidFill>
              <a:latin typeface="Trebuchet MS"/>
              <a:cs typeface="Trebuchet MS"/>
            </a:endParaRPr>
          </a:p>
        </p:txBody>
      </p:sp>
    </p:spTree>
    <p:extLst>
      <p:ext uri="{BB962C8B-B14F-4D97-AF65-F5344CB8AC3E}">
        <p14:creationId xmlns:p14="http://schemas.microsoft.com/office/powerpoint/2010/main" val="3394547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35150"/>
            <a:ext cx="7828407" cy="241172"/>
          </a:xfrm>
          <a:prstGeom prst="rect">
            <a:avLst/>
          </a:prstGeom>
          <a:blipFill>
            <a:blip r:embed="rId2" cstate="print"/>
            <a:stretch>
              <a:fillRect/>
            </a:stretch>
          </a:blip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3" name="object 3"/>
          <p:cNvSpPr/>
          <p:nvPr/>
        </p:nvSpPr>
        <p:spPr>
          <a:xfrm>
            <a:off x="7939278" y="2335150"/>
            <a:ext cx="1202436" cy="108584"/>
          </a:xfrm>
          <a:prstGeom prst="rect">
            <a:avLst/>
          </a:prstGeom>
          <a:blipFill>
            <a:blip r:embed="rId3" cstate="print"/>
            <a:stretch>
              <a:fillRect/>
            </a:stretch>
          </a:blip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4" name="object 4"/>
          <p:cNvSpPr/>
          <p:nvPr/>
        </p:nvSpPr>
        <p:spPr>
          <a:xfrm>
            <a:off x="0" y="1314450"/>
            <a:ext cx="7543800" cy="1026795"/>
          </a:xfrm>
          <a:custGeom>
            <a:avLst/>
            <a:gdLst/>
            <a:ahLst/>
            <a:cxnLst/>
            <a:rect l="l" t="t" r="r" b="b"/>
            <a:pathLst>
              <a:path w="10438130" h="1369060">
                <a:moveTo>
                  <a:pt x="0" y="1368552"/>
                </a:moveTo>
                <a:lnTo>
                  <a:pt x="10437876" y="1368552"/>
                </a:lnTo>
                <a:lnTo>
                  <a:pt x="10437876" y="0"/>
                </a:lnTo>
                <a:lnTo>
                  <a:pt x="0" y="0"/>
                </a:lnTo>
                <a:lnTo>
                  <a:pt x="0" y="1368552"/>
                </a:lnTo>
                <a:close/>
              </a:path>
            </a:pathLst>
          </a:custGeom>
          <a:solidFill>
            <a:srgbClr val="252525"/>
          </a:solid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5" name="object 5"/>
          <p:cNvSpPr/>
          <p:nvPr/>
        </p:nvSpPr>
        <p:spPr>
          <a:xfrm>
            <a:off x="7939279" y="1314450"/>
            <a:ext cx="1202531" cy="1026795"/>
          </a:xfrm>
          <a:custGeom>
            <a:avLst/>
            <a:gdLst/>
            <a:ahLst/>
            <a:cxnLst/>
            <a:rect l="l" t="t" r="r" b="b"/>
            <a:pathLst>
              <a:path w="1603375" h="1369060">
                <a:moveTo>
                  <a:pt x="0" y="1368552"/>
                </a:moveTo>
                <a:lnTo>
                  <a:pt x="1603248" y="1368552"/>
                </a:lnTo>
                <a:lnTo>
                  <a:pt x="1603248" y="0"/>
                </a:lnTo>
                <a:lnTo>
                  <a:pt x="0" y="0"/>
                </a:lnTo>
                <a:lnTo>
                  <a:pt x="0" y="1368552"/>
                </a:lnTo>
                <a:close/>
              </a:path>
            </a:pathLst>
          </a:custGeom>
          <a:solidFill>
            <a:srgbClr val="EF9315"/>
          </a:solid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6" name="object 6"/>
          <p:cNvSpPr txBox="1">
            <a:spLocks noGrp="1"/>
          </p:cNvSpPr>
          <p:nvPr>
            <p:ph type="title"/>
          </p:nvPr>
        </p:nvSpPr>
        <p:spPr>
          <a:xfrm>
            <a:off x="114300" y="1581721"/>
            <a:ext cx="7429500" cy="840615"/>
          </a:xfrm>
          <a:prstGeom prst="rect">
            <a:avLst/>
          </a:prstGeom>
        </p:spPr>
        <p:txBody>
          <a:bodyPr vert="horz" wrap="square" lIns="0" tIns="9525" rIns="0" bIns="0" rtlCol="0">
            <a:spAutoFit/>
          </a:bodyPr>
          <a:lstStyle/>
          <a:p>
            <a:pPr marL="9525" algn="ctr">
              <a:spcBef>
                <a:spcPts val="75"/>
              </a:spcBef>
            </a:pPr>
            <a:r>
              <a:rPr lang="en-US" sz="5400" dirty="0"/>
              <a:t>PEMDAS</a:t>
            </a:r>
            <a:r>
              <a:rPr lang="en-US" dirty="0"/>
              <a:t> </a:t>
            </a:r>
            <a:endParaRPr spc="-4" dirty="0"/>
          </a:p>
        </p:txBody>
      </p:sp>
      <p:sp>
        <p:nvSpPr>
          <p:cNvPr id="7" name="object 7"/>
          <p:cNvSpPr txBox="1"/>
          <p:nvPr/>
        </p:nvSpPr>
        <p:spPr>
          <a:xfrm>
            <a:off x="400050" y="2628900"/>
            <a:ext cx="8458200" cy="2259112"/>
          </a:xfrm>
          <a:prstGeom prst="rect">
            <a:avLst/>
          </a:prstGeom>
        </p:spPr>
        <p:txBody>
          <a:bodyPr vert="horz" wrap="square" lIns="0" tIns="80486" rIns="0" bIns="0" rtlCol="0">
            <a:spAutoFit/>
          </a:bodyPr>
          <a:lstStyle/>
          <a:p>
            <a:pPr marL="179546" marR="171450" defTabSz="685800" eaLnBrk="1" fontAlgn="auto" hangingPunct="1">
              <a:lnSpc>
                <a:spcPts val="2303"/>
              </a:lnSpc>
              <a:spcBef>
                <a:spcPts val="633"/>
              </a:spcBef>
              <a:spcAft>
                <a:spcPts val="0"/>
              </a:spcAft>
            </a:pPr>
            <a:r>
              <a:rPr lang="en-US" sz="2100" dirty="0">
                <a:solidFill>
                  <a:prstClr val="white"/>
                </a:solidFill>
                <a:latin typeface="Trebuchet MS"/>
                <a:cs typeface="Trebuchet MS"/>
              </a:rPr>
              <a:t>The Order of Operations is an instruction sheet to solve equations.</a:t>
            </a:r>
          </a:p>
          <a:p>
            <a:pPr marL="179546" marR="171450" defTabSz="685800" eaLnBrk="1" fontAlgn="auto" hangingPunct="1">
              <a:lnSpc>
                <a:spcPts val="2303"/>
              </a:lnSpc>
              <a:spcBef>
                <a:spcPts val="633"/>
              </a:spcBef>
              <a:spcAft>
                <a:spcPts val="0"/>
              </a:spcAft>
            </a:pPr>
            <a:r>
              <a:rPr lang="en-US" sz="2700" dirty="0">
                <a:solidFill>
                  <a:srgbClr val="1F497D"/>
                </a:solidFill>
                <a:latin typeface="Trebuchet MS"/>
                <a:cs typeface="Trebuchet MS"/>
              </a:rPr>
              <a:t>P</a:t>
            </a:r>
            <a:r>
              <a:rPr lang="en-US" dirty="0">
                <a:solidFill>
                  <a:prstClr val="white"/>
                </a:solidFill>
                <a:latin typeface="Trebuchet MS"/>
                <a:cs typeface="Trebuchet MS"/>
              </a:rPr>
              <a:t>arentheses </a:t>
            </a:r>
          </a:p>
          <a:p>
            <a:pPr marL="179546" marR="171450" defTabSz="685800" eaLnBrk="1" fontAlgn="auto" hangingPunct="1">
              <a:lnSpc>
                <a:spcPts val="2303"/>
              </a:lnSpc>
              <a:spcBef>
                <a:spcPts val="633"/>
              </a:spcBef>
              <a:spcAft>
                <a:spcPts val="0"/>
              </a:spcAft>
            </a:pPr>
            <a:r>
              <a:rPr lang="en-US" sz="2700" dirty="0">
                <a:solidFill>
                  <a:srgbClr val="1F497D"/>
                </a:solidFill>
                <a:latin typeface="Trebuchet MS"/>
                <a:cs typeface="Trebuchet MS"/>
              </a:rPr>
              <a:t>E</a:t>
            </a:r>
            <a:r>
              <a:rPr lang="en-US" dirty="0">
                <a:solidFill>
                  <a:prstClr val="white"/>
                </a:solidFill>
                <a:latin typeface="Trebuchet MS"/>
                <a:cs typeface="Trebuchet MS"/>
              </a:rPr>
              <a:t>xponents</a:t>
            </a:r>
          </a:p>
          <a:p>
            <a:pPr marL="179546" marR="171450" defTabSz="685800" eaLnBrk="1" fontAlgn="auto" hangingPunct="1">
              <a:lnSpc>
                <a:spcPts val="2303"/>
              </a:lnSpc>
              <a:spcBef>
                <a:spcPts val="633"/>
              </a:spcBef>
              <a:spcAft>
                <a:spcPts val="0"/>
              </a:spcAft>
            </a:pPr>
            <a:r>
              <a:rPr lang="en-US" sz="2700" dirty="0">
                <a:solidFill>
                  <a:srgbClr val="1F497D"/>
                </a:solidFill>
                <a:latin typeface="Trebuchet MS"/>
                <a:cs typeface="Trebuchet MS"/>
              </a:rPr>
              <a:t>M</a:t>
            </a:r>
            <a:r>
              <a:rPr lang="en-US" dirty="0">
                <a:solidFill>
                  <a:prstClr val="white"/>
                </a:solidFill>
                <a:latin typeface="Trebuchet MS"/>
                <a:cs typeface="Trebuchet MS"/>
              </a:rPr>
              <a:t>ultiplication and </a:t>
            </a:r>
            <a:r>
              <a:rPr lang="en-US" sz="2700" dirty="0">
                <a:solidFill>
                  <a:srgbClr val="1F497D"/>
                </a:solidFill>
                <a:latin typeface="Trebuchet MS"/>
                <a:cs typeface="Trebuchet MS"/>
              </a:rPr>
              <a:t>D</a:t>
            </a:r>
            <a:r>
              <a:rPr lang="en-US" dirty="0">
                <a:solidFill>
                  <a:prstClr val="white"/>
                </a:solidFill>
                <a:latin typeface="Trebuchet MS"/>
                <a:cs typeface="Trebuchet MS"/>
              </a:rPr>
              <a:t>ivision </a:t>
            </a:r>
          </a:p>
          <a:p>
            <a:pPr marL="179546" marR="171450" defTabSz="685800" eaLnBrk="1" fontAlgn="auto" hangingPunct="1">
              <a:lnSpc>
                <a:spcPts val="2303"/>
              </a:lnSpc>
              <a:spcBef>
                <a:spcPts val="633"/>
              </a:spcBef>
              <a:spcAft>
                <a:spcPts val="0"/>
              </a:spcAft>
            </a:pPr>
            <a:r>
              <a:rPr lang="en-US" sz="2700" dirty="0">
                <a:solidFill>
                  <a:srgbClr val="1F497D"/>
                </a:solidFill>
                <a:latin typeface="Trebuchet MS"/>
                <a:cs typeface="Trebuchet MS"/>
              </a:rPr>
              <a:t>A</a:t>
            </a:r>
            <a:r>
              <a:rPr lang="en-US" dirty="0">
                <a:solidFill>
                  <a:prstClr val="white"/>
                </a:solidFill>
                <a:latin typeface="Trebuchet MS"/>
                <a:cs typeface="Trebuchet MS"/>
              </a:rPr>
              <a:t>ddition</a:t>
            </a:r>
          </a:p>
          <a:p>
            <a:pPr marL="179546" marR="171450" defTabSz="685800" eaLnBrk="1" fontAlgn="auto" hangingPunct="1">
              <a:lnSpc>
                <a:spcPts val="2303"/>
              </a:lnSpc>
              <a:spcBef>
                <a:spcPts val="633"/>
              </a:spcBef>
              <a:spcAft>
                <a:spcPts val="0"/>
              </a:spcAft>
            </a:pPr>
            <a:r>
              <a:rPr lang="en-US" sz="2700" dirty="0">
                <a:solidFill>
                  <a:srgbClr val="1F497D"/>
                </a:solidFill>
                <a:latin typeface="Trebuchet MS"/>
                <a:cs typeface="Trebuchet MS"/>
              </a:rPr>
              <a:t>S</a:t>
            </a:r>
            <a:r>
              <a:rPr lang="en-US" dirty="0">
                <a:solidFill>
                  <a:prstClr val="white"/>
                </a:solidFill>
                <a:latin typeface="Trebuchet MS"/>
                <a:cs typeface="Trebuchet MS"/>
              </a:rPr>
              <a:t>ubtraction</a:t>
            </a:r>
            <a:endParaRPr sz="3300" dirty="0">
              <a:solidFill>
                <a:prstClr val="white"/>
              </a:solidFill>
              <a:latin typeface="Trebuchet MS"/>
              <a:cs typeface="Trebuchet MS"/>
            </a:endParaRPr>
          </a:p>
        </p:txBody>
      </p:sp>
    </p:spTree>
    <p:extLst>
      <p:ext uri="{BB962C8B-B14F-4D97-AF65-F5344CB8AC3E}">
        <p14:creationId xmlns:p14="http://schemas.microsoft.com/office/powerpoint/2010/main" val="2305051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35150"/>
            <a:ext cx="7828407" cy="241172"/>
          </a:xfrm>
          <a:prstGeom prst="rect">
            <a:avLst/>
          </a:prstGeom>
          <a:blipFill>
            <a:blip r:embed="rId2" cstate="print"/>
            <a:stretch>
              <a:fillRect/>
            </a:stretch>
          </a:blip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3" name="object 3"/>
          <p:cNvSpPr/>
          <p:nvPr/>
        </p:nvSpPr>
        <p:spPr>
          <a:xfrm>
            <a:off x="7939278" y="2335150"/>
            <a:ext cx="1202436" cy="108584"/>
          </a:xfrm>
          <a:prstGeom prst="rect">
            <a:avLst/>
          </a:prstGeom>
          <a:blipFill>
            <a:blip r:embed="rId3" cstate="print"/>
            <a:stretch>
              <a:fillRect/>
            </a:stretch>
          </a:blip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4" name="object 4"/>
          <p:cNvSpPr/>
          <p:nvPr/>
        </p:nvSpPr>
        <p:spPr>
          <a:xfrm>
            <a:off x="0" y="1314450"/>
            <a:ext cx="7543800" cy="1026795"/>
          </a:xfrm>
          <a:custGeom>
            <a:avLst/>
            <a:gdLst/>
            <a:ahLst/>
            <a:cxnLst/>
            <a:rect l="l" t="t" r="r" b="b"/>
            <a:pathLst>
              <a:path w="10438130" h="1369060">
                <a:moveTo>
                  <a:pt x="0" y="1368552"/>
                </a:moveTo>
                <a:lnTo>
                  <a:pt x="10437876" y="1368552"/>
                </a:lnTo>
                <a:lnTo>
                  <a:pt x="10437876" y="0"/>
                </a:lnTo>
                <a:lnTo>
                  <a:pt x="0" y="0"/>
                </a:lnTo>
                <a:lnTo>
                  <a:pt x="0" y="1368552"/>
                </a:lnTo>
                <a:close/>
              </a:path>
            </a:pathLst>
          </a:custGeom>
          <a:solidFill>
            <a:srgbClr val="252525"/>
          </a:solid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5" name="object 5"/>
          <p:cNvSpPr/>
          <p:nvPr/>
        </p:nvSpPr>
        <p:spPr>
          <a:xfrm>
            <a:off x="7939279" y="1314450"/>
            <a:ext cx="1202531" cy="1026795"/>
          </a:xfrm>
          <a:custGeom>
            <a:avLst/>
            <a:gdLst/>
            <a:ahLst/>
            <a:cxnLst/>
            <a:rect l="l" t="t" r="r" b="b"/>
            <a:pathLst>
              <a:path w="1603375" h="1369060">
                <a:moveTo>
                  <a:pt x="0" y="1368552"/>
                </a:moveTo>
                <a:lnTo>
                  <a:pt x="1603248" y="1368552"/>
                </a:lnTo>
                <a:lnTo>
                  <a:pt x="1603248" y="0"/>
                </a:lnTo>
                <a:lnTo>
                  <a:pt x="0" y="0"/>
                </a:lnTo>
                <a:lnTo>
                  <a:pt x="0" y="1368552"/>
                </a:lnTo>
                <a:close/>
              </a:path>
            </a:pathLst>
          </a:custGeom>
          <a:solidFill>
            <a:srgbClr val="EF9315"/>
          </a:solid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6" name="object 6"/>
          <p:cNvSpPr txBox="1">
            <a:spLocks noGrp="1"/>
          </p:cNvSpPr>
          <p:nvPr>
            <p:ph type="title"/>
          </p:nvPr>
        </p:nvSpPr>
        <p:spPr>
          <a:xfrm>
            <a:off x="114300" y="1581721"/>
            <a:ext cx="7429500" cy="425116"/>
          </a:xfrm>
          <a:prstGeom prst="rect">
            <a:avLst/>
          </a:prstGeom>
        </p:spPr>
        <p:txBody>
          <a:bodyPr vert="horz" wrap="square" lIns="0" tIns="9525" rIns="0" bIns="0" rtlCol="0">
            <a:spAutoFit/>
          </a:bodyPr>
          <a:lstStyle/>
          <a:p>
            <a:pPr marL="9525" algn="ctr">
              <a:spcBef>
                <a:spcPts val="75"/>
              </a:spcBef>
            </a:pPr>
            <a:r>
              <a:rPr lang="en-US" dirty="0"/>
              <a:t>Order of Operations - PEMDAS </a:t>
            </a:r>
            <a:endParaRPr spc="-4" dirty="0"/>
          </a:p>
        </p:txBody>
      </p:sp>
      <p:sp>
        <p:nvSpPr>
          <p:cNvPr id="7" name="object 7"/>
          <p:cNvSpPr txBox="1"/>
          <p:nvPr/>
        </p:nvSpPr>
        <p:spPr>
          <a:xfrm>
            <a:off x="400050" y="2628901"/>
            <a:ext cx="8458200" cy="2607605"/>
          </a:xfrm>
          <a:prstGeom prst="rect">
            <a:avLst/>
          </a:prstGeom>
        </p:spPr>
        <p:txBody>
          <a:bodyPr vert="horz" wrap="square" lIns="0" tIns="80486" rIns="0" bIns="0" rtlCol="0">
            <a:spAutoFit/>
          </a:bodyPr>
          <a:lstStyle/>
          <a:p>
            <a:pPr marL="179546" marR="171450" defTabSz="685800" eaLnBrk="1" fontAlgn="auto" hangingPunct="1">
              <a:lnSpc>
                <a:spcPts val="2303"/>
              </a:lnSpc>
              <a:spcBef>
                <a:spcPts val="633"/>
              </a:spcBef>
              <a:spcAft>
                <a:spcPts val="0"/>
              </a:spcAft>
            </a:pPr>
            <a:r>
              <a:rPr lang="en-US" sz="2100" dirty="0">
                <a:solidFill>
                  <a:prstClr val="white"/>
                </a:solidFill>
                <a:latin typeface="Trebuchet MS"/>
                <a:cs typeface="Trebuchet MS"/>
              </a:rPr>
              <a:t>The Order of Operations is an instruction sheet to solve equations.</a:t>
            </a:r>
          </a:p>
          <a:p>
            <a:pPr marL="179546" marR="171450" defTabSz="685800" eaLnBrk="1" fontAlgn="auto" hangingPunct="1">
              <a:lnSpc>
                <a:spcPts val="2303"/>
              </a:lnSpc>
              <a:spcBef>
                <a:spcPts val="633"/>
              </a:spcBef>
              <a:spcAft>
                <a:spcPts val="0"/>
              </a:spcAft>
            </a:pPr>
            <a:r>
              <a:rPr lang="en-US" sz="3600" dirty="0">
                <a:solidFill>
                  <a:srgbClr val="1F497D"/>
                </a:solidFill>
                <a:latin typeface="Trebuchet MS"/>
                <a:cs typeface="Trebuchet MS"/>
              </a:rPr>
              <a:t>P</a:t>
            </a:r>
            <a:r>
              <a:rPr lang="en-US" sz="2400" dirty="0">
                <a:solidFill>
                  <a:prstClr val="white"/>
                </a:solidFill>
                <a:latin typeface="Trebuchet MS"/>
                <a:cs typeface="Trebuchet MS"/>
              </a:rPr>
              <a:t>arentheses (solve Parentheses </a:t>
            </a:r>
            <a:r>
              <a:rPr lang="en-US" sz="2400" u="sng" dirty="0">
                <a:solidFill>
                  <a:prstClr val="white"/>
                </a:solidFill>
                <a:latin typeface="Trebuchet MS"/>
                <a:cs typeface="Trebuchet MS"/>
              </a:rPr>
              <a:t>first</a:t>
            </a:r>
            <a:r>
              <a:rPr lang="en-US" sz="2400" dirty="0">
                <a:solidFill>
                  <a:prstClr val="white"/>
                </a:solidFill>
                <a:latin typeface="Trebuchet MS"/>
                <a:cs typeface="Trebuchet MS"/>
              </a:rPr>
              <a:t>)</a:t>
            </a:r>
          </a:p>
          <a:p>
            <a:pPr marL="179546" marR="171450" defTabSz="685800" eaLnBrk="1" fontAlgn="auto" hangingPunct="1">
              <a:lnSpc>
                <a:spcPts val="2303"/>
              </a:lnSpc>
              <a:spcBef>
                <a:spcPts val="633"/>
              </a:spcBef>
              <a:spcAft>
                <a:spcPts val="0"/>
              </a:spcAft>
            </a:pPr>
            <a:r>
              <a:rPr lang="en-US" sz="3600" dirty="0">
                <a:solidFill>
                  <a:srgbClr val="1F497D"/>
                </a:solidFill>
                <a:latin typeface="Trebuchet MS"/>
                <a:cs typeface="Trebuchet MS"/>
              </a:rPr>
              <a:t>E</a:t>
            </a:r>
            <a:r>
              <a:rPr lang="en-US" sz="2400" dirty="0">
                <a:solidFill>
                  <a:prstClr val="white"/>
                </a:solidFill>
                <a:latin typeface="Trebuchet MS"/>
                <a:cs typeface="Trebuchet MS"/>
              </a:rPr>
              <a:t>xponents</a:t>
            </a:r>
          </a:p>
          <a:p>
            <a:pPr marL="179546" marR="171450" defTabSz="685800" eaLnBrk="1" fontAlgn="auto" hangingPunct="1">
              <a:lnSpc>
                <a:spcPts val="2303"/>
              </a:lnSpc>
              <a:spcBef>
                <a:spcPts val="633"/>
              </a:spcBef>
              <a:spcAft>
                <a:spcPts val="0"/>
              </a:spcAft>
            </a:pPr>
            <a:r>
              <a:rPr lang="en-US" sz="3600" dirty="0">
                <a:solidFill>
                  <a:srgbClr val="1F497D"/>
                </a:solidFill>
                <a:latin typeface="Trebuchet MS"/>
                <a:cs typeface="Trebuchet MS"/>
              </a:rPr>
              <a:t>M</a:t>
            </a:r>
            <a:r>
              <a:rPr lang="en-US" sz="2400" dirty="0">
                <a:solidFill>
                  <a:prstClr val="white"/>
                </a:solidFill>
                <a:latin typeface="Trebuchet MS"/>
                <a:cs typeface="Trebuchet MS"/>
              </a:rPr>
              <a:t>ultiplication and </a:t>
            </a:r>
            <a:r>
              <a:rPr lang="en-US" sz="3600" dirty="0">
                <a:solidFill>
                  <a:srgbClr val="1F497D"/>
                </a:solidFill>
                <a:latin typeface="Trebuchet MS"/>
                <a:cs typeface="Trebuchet MS"/>
              </a:rPr>
              <a:t>D</a:t>
            </a:r>
            <a:r>
              <a:rPr lang="en-US" sz="2400" dirty="0">
                <a:solidFill>
                  <a:prstClr val="white"/>
                </a:solidFill>
                <a:latin typeface="Trebuchet MS"/>
                <a:cs typeface="Trebuchet MS"/>
              </a:rPr>
              <a:t>ivision (after P and E - Left to Right)</a:t>
            </a:r>
          </a:p>
          <a:p>
            <a:pPr marL="179546" marR="171450" defTabSz="685800" eaLnBrk="1" fontAlgn="auto" hangingPunct="1">
              <a:lnSpc>
                <a:spcPts val="2303"/>
              </a:lnSpc>
              <a:spcBef>
                <a:spcPts val="633"/>
              </a:spcBef>
              <a:spcAft>
                <a:spcPts val="0"/>
              </a:spcAft>
            </a:pPr>
            <a:r>
              <a:rPr lang="en-US" sz="3600" dirty="0">
                <a:solidFill>
                  <a:srgbClr val="1F497D"/>
                </a:solidFill>
                <a:latin typeface="Trebuchet MS"/>
                <a:cs typeface="Trebuchet MS"/>
              </a:rPr>
              <a:t>A</a:t>
            </a:r>
            <a:r>
              <a:rPr lang="en-US" sz="2400" dirty="0">
                <a:solidFill>
                  <a:prstClr val="white"/>
                </a:solidFill>
                <a:latin typeface="Trebuchet MS"/>
                <a:cs typeface="Trebuchet MS"/>
              </a:rPr>
              <a:t>ddition (after P, E, M and D - Left to Right)</a:t>
            </a:r>
          </a:p>
          <a:p>
            <a:pPr marL="179546" marR="171450" defTabSz="685800" eaLnBrk="1" fontAlgn="auto" hangingPunct="1">
              <a:lnSpc>
                <a:spcPts val="2303"/>
              </a:lnSpc>
              <a:spcBef>
                <a:spcPts val="633"/>
              </a:spcBef>
              <a:spcAft>
                <a:spcPts val="0"/>
              </a:spcAft>
            </a:pPr>
            <a:r>
              <a:rPr lang="en-US" sz="3600" dirty="0">
                <a:solidFill>
                  <a:srgbClr val="1F497D"/>
                </a:solidFill>
                <a:latin typeface="Trebuchet MS"/>
                <a:cs typeface="Trebuchet MS"/>
              </a:rPr>
              <a:t>S</a:t>
            </a:r>
            <a:r>
              <a:rPr lang="en-US" sz="2400" dirty="0">
                <a:solidFill>
                  <a:prstClr val="white"/>
                </a:solidFill>
                <a:latin typeface="Trebuchet MS"/>
                <a:cs typeface="Trebuchet MS"/>
              </a:rPr>
              <a:t>ubtraction (after P, E, M and D - Left to Right)</a:t>
            </a:r>
          </a:p>
          <a:p>
            <a:pPr marL="179546" marR="171450" algn="ctr" defTabSz="685800" eaLnBrk="1" fontAlgn="auto" hangingPunct="1">
              <a:lnSpc>
                <a:spcPts val="2303"/>
              </a:lnSpc>
              <a:spcBef>
                <a:spcPts val="633"/>
              </a:spcBef>
              <a:spcAft>
                <a:spcPts val="0"/>
              </a:spcAft>
            </a:pPr>
            <a:endParaRPr sz="3300" dirty="0">
              <a:solidFill>
                <a:prstClr val="white"/>
              </a:solidFill>
              <a:latin typeface="Trebuchet MS"/>
              <a:cs typeface="Trebuchet MS"/>
            </a:endParaRPr>
          </a:p>
        </p:txBody>
      </p:sp>
    </p:spTree>
    <p:extLst>
      <p:ext uri="{BB962C8B-B14F-4D97-AF65-F5344CB8AC3E}">
        <p14:creationId xmlns:p14="http://schemas.microsoft.com/office/powerpoint/2010/main" val="5692729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35150"/>
            <a:ext cx="7828407" cy="241172"/>
          </a:xfrm>
          <a:prstGeom prst="rect">
            <a:avLst/>
          </a:prstGeom>
          <a:blipFill>
            <a:blip r:embed="rId2" cstate="print"/>
            <a:stretch>
              <a:fillRect/>
            </a:stretch>
          </a:blip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3" name="object 3"/>
          <p:cNvSpPr/>
          <p:nvPr/>
        </p:nvSpPr>
        <p:spPr>
          <a:xfrm>
            <a:off x="7939278" y="2335150"/>
            <a:ext cx="1202436" cy="108584"/>
          </a:xfrm>
          <a:prstGeom prst="rect">
            <a:avLst/>
          </a:prstGeom>
          <a:blipFill>
            <a:blip r:embed="rId3" cstate="print"/>
            <a:stretch>
              <a:fillRect/>
            </a:stretch>
          </a:blip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4" name="object 4"/>
          <p:cNvSpPr/>
          <p:nvPr/>
        </p:nvSpPr>
        <p:spPr>
          <a:xfrm>
            <a:off x="0" y="1314450"/>
            <a:ext cx="7828598" cy="1026795"/>
          </a:xfrm>
          <a:custGeom>
            <a:avLst/>
            <a:gdLst/>
            <a:ahLst/>
            <a:cxnLst/>
            <a:rect l="l" t="t" r="r" b="b"/>
            <a:pathLst>
              <a:path w="10438130" h="1369060">
                <a:moveTo>
                  <a:pt x="0" y="1368552"/>
                </a:moveTo>
                <a:lnTo>
                  <a:pt x="10437876" y="1368552"/>
                </a:lnTo>
                <a:lnTo>
                  <a:pt x="10437876" y="0"/>
                </a:lnTo>
                <a:lnTo>
                  <a:pt x="0" y="0"/>
                </a:lnTo>
                <a:lnTo>
                  <a:pt x="0" y="1368552"/>
                </a:lnTo>
                <a:close/>
              </a:path>
            </a:pathLst>
          </a:custGeom>
          <a:solidFill>
            <a:srgbClr val="252525"/>
          </a:solid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5" name="object 5"/>
          <p:cNvSpPr/>
          <p:nvPr/>
        </p:nvSpPr>
        <p:spPr>
          <a:xfrm>
            <a:off x="7939279" y="1314450"/>
            <a:ext cx="1202531" cy="1026795"/>
          </a:xfrm>
          <a:custGeom>
            <a:avLst/>
            <a:gdLst/>
            <a:ahLst/>
            <a:cxnLst/>
            <a:rect l="l" t="t" r="r" b="b"/>
            <a:pathLst>
              <a:path w="1603375" h="1369060">
                <a:moveTo>
                  <a:pt x="0" y="1368552"/>
                </a:moveTo>
                <a:lnTo>
                  <a:pt x="1603248" y="1368552"/>
                </a:lnTo>
                <a:lnTo>
                  <a:pt x="1603248" y="0"/>
                </a:lnTo>
                <a:lnTo>
                  <a:pt x="0" y="0"/>
                </a:lnTo>
                <a:lnTo>
                  <a:pt x="0" y="1368552"/>
                </a:lnTo>
                <a:close/>
              </a:path>
            </a:pathLst>
          </a:custGeom>
          <a:solidFill>
            <a:srgbClr val="EF9315"/>
          </a:solid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6" name="object 6"/>
          <p:cNvSpPr txBox="1">
            <a:spLocks noGrp="1"/>
          </p:cNvSpPr>
          <p:nvPr>
            <p:ph type="title"/>
          </p:nvPr>
        </p:nvSpPr>
        <p:spPr>
          <a:xfrm>
            <a:off x="569290" y="1581721"/>
            <a:ext cx="6688760" cy="425116"/>
          </a:xfrm>
          <a:prstGeom prst="rect">
            <a:avLst/>
          </a:prstGeom>
        </p:spPr>
        <p:txBody>
          <a:bodyPr vert="horz" wrap="square" lIns="0" tIns="9525" rIns="0" bIns="0" rtlCol="0">
            <a:spAutoFit/>
          </a:bodyPr>
          <a:lstStyle/>
          <a:p>
            <a:pPr marL="9525" algn="ctr">
              <a:spcBef>
                <a:spcPts val="75"/>
              </a:spcBef>
            </a:pPr>
            <a:r>
              <a:rPr lang="en-US" spc="-45" dirty="0"/>
              <a:t>Re-look at the equation using PEMDAS</a:t>
            </a:r>
            <a:endParaRPr spc="-4" dirty="0"/>
          </a:p>
        </p:txBody>
      </p:sp>
      <p:sp>
        <p:nvSpPr>
          <p:cNvPr id="7" name="object 7"/>
          <p:cNvSpPr txBox="1"/>
          <p:nvPr/>
        </p:nvSpPr>
        <p:spPr>
          <a:xfrm>
            <a:off x="400050" y="2628900"/>
            <a:ext cx="7428548" cy="4467088"/>
          </a:xfrm>
          <a:prstGeom prst="rect">
            <a:avLst/>
          </a:prstGeom>
        </p:spPr>
        <p:txBody>
          <a:bodyPr vert="horz" wrap="square" lIns="0" tIns="80486" rIns="0" bIns="0" rtlCol="0">
            <a:spAutoFit/>
          </a:bodyPr>
          <a:lstStyle/>
          <a:p>
            <a:pPr marL="179546" marR="171450" algn="ctr" defTabSz="685800" eaLnBrk="1" fontAlgn="auto" hangingPunct="1">
              <a:lnSpc>
                <a:spcPts val="2303"/>
              </a:lnSpc>
              <a:spcBef>
                <a:spcPts val="633"/>
              </a:spcBef>
              <a:spcAft>
                <a:spcPts val="0"/>
              </a:spcAft>
            </a:pPr>
            <a:endParaRPr lang="en-US" sz="3300" dirty="0">
              <a:solidFill>
                <a:prstClr val="white"/>
              </a:solidFill>
              <a:latin typeface="Trebuchet MS"/>
              <a:cs typeface="Trebuchet MS"/>
            </a:endParaRPr>
          </a:p>
          <a:p>
            <a:pPr marL="179546" marR="171450" algn="ctr" defTabSz="685800" eaLnBrk="1" fontAlgn="auto" hangingPunct="1">
              <a:lnSpc>
                <a:spcPts val="2303"/>
              </a:lnSpc>
              <a:spcBef>
                <a:spcPts val="633"/>
              </a:spcBef>
              <a:spcAft>
                <a:spcPts val="0"/>
              </a:spcAft>
            </a:pPr>
            <a:r>
              <a:rPr lang="en-US" sz="3300" dirty="0">
                <a:solidFill>
                  <a:prstClr val="white"/>
                </a:solidFill>
                <a:latin typeface="Trebuchet MS"/>
                <a:cs typeface="Trebuchet MS"/>
              </a:rPr>
              <a:t>Problem: (18 ÷ 3) -7 + 2 x 5</a:t>
            </a:r>
          </a:p>
          <a:p>
            <a:pPr marL="179546" marR="171450" algn="ctr" defTabSz="685800" eaLnBrk="1" fontAlgn="auto" hangingPunct="1">
              <a:lnSpc>
                <a:spcPts val="2303"/>
              </a:lnSpc>
              <a:spcBef>
                <a:spcPts val="633"/>
              </a:spcBef>
              <a:spcAft>
                <a:spcPts val="0"/>
              </a:spcAft>
            </a:pPr>
            <a:endParaRPr lang="en-US" sz="3300" dirty="0">
              <a:solidFill>
                <a:prstClr val="white"/>
              </a:solidFill>
              <a:latin typeface="Trebuchet MS"/>
              <a:cs typeface="Trebuchet MS"/>
            </a:endParaRPr>
          </a:p>
          <a:p>
            <a:pPr marL="179546" marR="171450" algn="ctr" defTabSz="685800" eaLnBrk="1" fontAlgn="auto" hangingPunct="1">
              <a:lnSpc>
                <a:spcPts val="2303"/>
              </a:lnSpc>
              <a:spcBef>
                <a:spcPts val="633"/>
              </a:spcBef>
              <a:spcAft>
                <a:spcPts val="0"/>
              </a:spcAft>
            </a:pPr>
            <a:r>
              <a:rPr lang="en-US" sz="3300" dirty="0">
                <a:solidFill>
                  <a:prstClr val="white"/>
                </a:solidFill>
                <a:latin typeface="Trebuchet MS"/>
                <a:cs typeface="Trebuchet MS"/>
              </a:rPr>
              <a:t>18 ÷ 3 = 6</a:t>
            </a:r>
          </a:p>
          <a:p>
            <a:pPr marL="179546" marR="171450" algn="ctr" defTabSz="685800" eaLnBrk="1" fontAlgn="auto" hangingPunct="1">
              <a:lnSpc>
                <a:spcPts val="2303"/>
              </a:lnSpc>
              <a:spcBef>
                <a:spcPts val="633"/>
              </a:spcBef>
              <a:spcAft>
                <a:spcPts val="0"/>
              </a:spcAft>
            </a:pPr>
            <a:endParaRPr lang="en-US" sz="3300" dirty="0">
              <a:solidFill>
                <a:prstClr val="white"/>
              </a:solidFill>
              <a:latin typeface="Trebuchet MS"/>
              <a:cs typeface="Trebuchet MS"/>
            </a:endParaRPr>
          </a:p>
          <a:p>
            <a:pPr marL="179546" marR="171450" algn="ctr" defTabSz="685800" eaLnBrk="1" fontAlgn="auto" hangingPunct="1">
              <a:lnSpc>
                <a:spcPts val="2303"/>
              </a:lnSpc>
              <a:spcBef>
                <a:spcPts val="633"/>
              </a:spcBef>
              <a:spcAft>
                <a:spcPts val="0"/>
              </a:spcAft>
            </a:pPr>
            <a:r>
              <a:rPr lang="en-US" sz="3300" dirty="0">
                <a:solidFill>
                  <a:prstClr val="white"/>
                </a:solidFill>
                <a:latin typeface="Trebuchet MS"/>
                <a:cs typeface="Trebuchet MS"/>
              </a:rPr>
              <a:t>2 x 5 = 10</a:t>
            </a:r>
          </a:p>
          <a:p>
            <a:pPr marL="179546" marR="171450" algn="ctr" defTabSz="685800" eaLnBrk="1" fontAlgn="auto" hangingPunct="1">
              <a:lnSpc>
                <a:spcPts val="2303"/>
              </a:lnSpc>
              <a:spcBef>
                <a:spcPts val="633"/>
              </a:spcBef>
              <a:spcAft>
                <a:spcPts val="0"/>
              </a:spcAft>
            </a:pPr>
            <a:endParaRPr lang="en-US" sz="3300" dirty="0">
              <a:solidFill>
                <a:prstClr val="white"/>
              </a:solidFill>
              <a:latin typeface="Trebuchet MS"/>
              <a:cs typeface="Trebuchet MS"/>
            </a:endParaRPr>
          </a:p>
          <a:p>
            <a:pPr marL="179546" marR="171450" algn="ctr" defTabSz="685800" eaLnBrk="1" fontAlgn="auto" hangingPunct="1">
              <a:lnSpc>
                <a:spcPts val="2303"/>
              </a:lnSpc>
              <a:spcBef>
                <a:spcPts val="633"/>
              </a:spcBef>
              <a:spcAft>
                <a:spcPts val="0"/>
              </a:spcAft>
            </a:pPr>
            <a:r>
              <a:rPr lang="en-US" sz="3300" dirty="0">
                <a:solidFill>
                  <a:prstClr val="white"/>
                </a:solidFill>
                <a:latin typeface="Trebuchet MS"/>
                <a:cs typeface="Trebuchet MS"/>
              </a:rPr>
              <a:t>6 – 7 = -1</a:t>
            </a:r>
          </a:p>
          <a:p>
            <a:pPr marL="179546" marR="171450" algn="ctr" defTabSz="685800" eaLnBrk="1" fontAlgn="auto" hangingPunct="1">
              <a:lnSpc>
                <a:spcPts val="2303"/>
              </a:lnSpc>
              <a:spcBef>
                <a:spcPts val="633"/>
              </a:spcBef>
              <a:spcAft>
                <a:spcPts val="0"/>
              </a:spcAft>
            </a:pPr>
            <a:endParaRPr lang="en-US" sz="3300" dirty="0">
              <a:solidFill>
                <a:prstClr val="white"/>
              </a:solidFill>
              <a:latin typeface="Trebuchet MS"/>
              <a:cs typeface="Trebuchet MS"/>
            </a:endParaRPr>
          </a:p>
          <a:p>
            <a:pPr marL="179546" marR="171450" algn="ctr" defTabSz="685800" eaLnBrk="1" fontAlgn="auto" hangingPunct="1">
              <a:lnSpc>
                <a:spcPts val="2303"/>
              </a:lnSpc>
              <a:spcBef>
                <a:spcPts val="633"/>
              </a:spcBef>
              <a:spcAft>
                <a:spcPts val="0"/>
              </a:spcAft>
            </a:pPr>
            <a:r>
              <a:rPr lang="en-US" sz="3300" dirty="0">
                <a:solidFill>
                  <a:prstClr val="white"/>
                </a:solidFill>
                <a:latin typeface="Trebuchet MS"/>
                <a:cs typeface="Trebuchet MS"/>
              </a:rPr>
              <a:t>6 - 7 +10 = </a:t>
            </a:r>
            <a:r>
              <a:rPr lang="en-US" sz="4400" dirty="0">
                <a:solidFill>
                  <a:prstClr val="white"/>
                </a:solidFill>
                <a:latin typeface="Trebuchet MS"/>
                <a:cs typeface="Trebuchet MS"/>
              </a:rPr>
              <a:t>9</a:t>
            </a:r>
          </a:p>
          <a:p>
            <a:pPr marL="179546" marR="171450" algn="ctr" defTabSz="685800" eaLnBrk="1" fontAlgn="auto" hangingPunct="1">
              <a:lnSpc>
                <a:spcPts val="2303"/>
              </a:lnSpc>
              <a:spcBef>
                <a:spcPts val="633"/>
              </a:spcBef>
              <a:spcAft>
                <a:spcPts val="0"/>
              </a:spcAft>
            </a:pPr>
            <a:endParaRPr lang="en-US" sz="3300" dirty="0">
              <a:solidFill>
                <a:prstClr val="white"/>
              </a:solidFill>
              <a:latin typeface="Trebuchet MS"/>
              <a:cs typeface="Trebuchet MS"/>
            </a:endParaRPr>
          </a:p>
          <a:p>
            <a:pPr marL="179546" marR="171450" algn="ctr" defTabSz="685800" eaLnBrk="1" fontAlgn="auto" hangingPunct="1">
              <a:lnSpc>
                <a:spcPts val="2303"/>
              </a:lnSpc>
              <a:spcBef>
                <a:spcPts val="633"/>
              </a:spcBef>
              <a:spcAft>
                <a:spcPts val="0"/>
              </a:spcAft>
            </a:pPr>
            <a:endParaRPr lang="en-US" sz="3300" dirty="0">
              <a:solidFill>
                <a:prstClr val="white"/>
              </a:solidFill>
              <a:latin typeface="Trebuchet MS"/>
              <a:cs typeface="Trebuchet MS"/>
            </a:endParaRPr>
          </a:p>
        </p:txBody>
      </p:sp>
    </p:spTree>
    <p:extLst>
      <p:ext uri="{BB962C8B-B14F-4D97-AF65-F5344CB8AC3E}">
        <p14:creationId xmlns:p14="http://schemas.microsoft.com/office/powerpoint/2010/main" val="4153941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50BE8B-FD95-BFF5-C859-7E1DADD4D97A}"/>
              </a:ext>
            </a:extLst>
          </p:cNvPr>
          <p:cNvSpPr>
            <a:spLocks noGrp="1"/>
          </p:cNvSpPr>
          <p:nvPr>
            <p:ph type="title"/>
          </p:nvPr>
        </p:nvSpPr>
        <p:spPr/>
        <p:txBody>
          <a:bodyPr/>
          <a:lstStyle/>
          <a:p>
            <a:pPr algn="ctr"/>
            <a:r>
              <a:rPr lang="en-US" dirty="0"/>
              <a:t>Analysis of WHAT?</a:t>
            </a:r>
          </a:p>
        </p:txBody>
      </p:sp>
      <p:sp>
        <p:nvSpPr>
          <p:cNvPr id="3" name="Content Placeholder 2">
            <a:extLst>
              <a:ext uri="{FF2B5EF4-FFF2-40B4-BE49-F238E27FC236}">
                <a16:creationId xmlns:a16="http://schemas.microsoft.com/office/drawing/2014/main" xmlns="" id="{6DA059BB-5995-289C-08B3-ABADD89C9AB5}"/>
              </a:ext>
            </a:extLst>
          </p:cNvPr>
          <p:cNvSpPr>
            <a:spLocks noGrp="1"/>
          </p:cNvSpPr>
          <p:nvPr>
            <p:ph idx="1"/>
          </p:nvPr>
        </p:nvSpPr>
        <p:spPr>
          <a:xfrm>
            <a:off x="990600" y="1447800"/>
            <a:ext cx="7943088" cy="4800600"/>
          </a:xfrm>
        </p:spPr>
        <p:txBody>
          <a:bodyPr>
            <a:normAutofit fontScale="92500" lnSpcReduction="20000"/>
          </a:bodyPr>
          <a:lstStyle/>
          <a:p>
            <a:r>
              <a:rPr lang="en-US" dirty="0"/>
              <a:t>Too often, examiners think of test data analysis as merely chart scoring.</a:t>
            </a:r>
          </a:p>
          <a:p>
            <a:r>
              <a:rPr lang="en-US" dirty="0"/>
              <a:t>In actuality, if we test over faulty questions, score </a:t>
            </a:r>
            <a:r>
              <a:rPr lang="en-US" dirty="0" smtClean="0"/>
              <a:t>data of marginal quality, </a:t>
            </a:r>
            <a:r>
              <a:rPr lang="en-US" dirty="0"/>
              <a:t>analyze </a:t>
            </a:r>
            <a:r>
              <a:rPr lang="en-US" dirty="0" smtClean="0"/>
              <a:t>data </a:t>
            </a:r>
            <a:r>
              <a:rPr lang="en-US" dirty="0"/>
              <a:t>using incorrect methods or utilize incorrect cut scores, the </a:t>
            </a:r>
            <a:r>
              <a:rPr lang="en-US" dirty="0" smtClean="0"/>
              <a:t>diagnostic opinion is suspect.</a:t>
            </a:r>
            <a:endParaRPr lang="en-US" dirty="0"/>
          </a:p>
          <a:p>
            <a:r>
              <a:rPr lang="en-US" dirty="0"/>
              <a:t>Proper test data collection consists of:</a:t>
            </a:r>
          </a:p>
          <a:p>
            <a:pPr lvl="1"/>
            <a:r>
              <a:rPr lang="en-US" dirty="0"/>
              <a:t>Correct test question construction</a:t>
            </a:r>
          </a:p>
          <a:p>
            <a:pPr lvl="1"/>
            <a:r>
              <a:rPr lang="en-US" dirty="0"/>
              <a:t>Demonstrated understanding of test questions by the examinee</a:t>
            </a:r>
          </a:p>
          <a:p>
            <a:pPr lvl="1"/>
            <a:r>
              <a:rPr lang="en-US" dirty="0"/>
              <a:t>Proper numerical analysis of the data.</a:t>
            </a:r>
          </a:p>
          <a:p>
            <a:pPr lvl="1"/>
            <a:r>
              <a:rPr lang="en-US" dirty="0"/>
              <a:t>Application of the numerical totals to cut scores.</a:t>
            </a:r>
          </a:p>
        </p:txBody>
      </p:sp>
      <p:sp>
        <p:nvSpPr>
          <p:cNvPr id="4" name="Footer Placeholder 3">
            <a:extLst>
              <a:ext uri="{FF2B5EF4-FFF2-40B4-BE49-F238E27FC236}">
                <a16:creationId xmlns:a16="http://schemas.microsoft.com/office/drawing/2014/main" xmlns="" id="{5DC5A0D3-53A9-DDD9-87EE-A20A1F4313F4}"/>
              </a:ext>
            </a:extLst>
          </p:cNvPr>
          <p:cNvSpPr>
            <a:spLocks noGrp="1"/>
          </p:cNvSpPr>
          <p:nvPr>
            <p:ph type="ftr" sz="quarter" idx="11"/>
          </p:nvPr>
        </p:nvSpPr>
        <p:spPr/>
        <p:txBody>
          <a:bodyPr/>
          <a:lstStyle/>
          <a:p>
            <a:pPr>
              <a:defRPr/>
            </a:pPr>
            <a:r>
              <a:rPr lang="en-US" dirty="0"/>
              <a:t>Lieguy@gmail.com</a:t>
            </a:r>
          </a:p>
        </p:txBody>
      </p:sp>
    </p:spTree>
    <p:extLst>
      <p:ext uri="{BB962C8B-B14F-4D97-AF65-F5344CB8AC3E}">
        <p14:creationId xmlns:p14="http://schemas.microsoft.com/office/powerpoint/2010/main" val="27683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35150"/>
            <a:ext cx="7828407" cy="241172"/>
          </a:xfrm>
          <a:prstGeom prst="rect">
            <a:avLst/>
          </a:prstGeom>
          <a:blipFill>
            <a:blip r:embed="rId2" cstate="print"/>
            <a:stretch>
              <a:fillRect/>
            </a:stretch>
          </a:blip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3" name="object 3"/>
          <p:cNvSpPr/>
          <p:nvPr/>
        </p:nvSpPr>
        <p:spPr>
          <a:xfrm>
            <a:off x="7939278" y="2335150"/>
            <a:ext cx="1202436" cy="108584"/>
          </a:xfrm>
          <a:prstGeom prst="rect">
            <a:avLst/>
          </a:prstGeom>
          <a:blipFill>
            <a:blip r:embed="rId3" cstate="print"/>
            <a:stretch>
              <a:fillRect/>
            </a:stretch>
          </a:blip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4" name="object 4"/>
          <p:cNvSpPr/>
          <p:nvPr/>
        </p:nvSpPr>
        <p:spPr>
          <a:xfrm>
            <a:off x="0" y="1314450"/>
            <a:ext cx="7828598" cy="1026795"/>
          </a:xfrm>
          <a:custGeom>
            <a:avLst/>
            <a:gdLst/>
            <a:ahLst/>
            <a:cxnLst/>
            <a:rect l="l" t="t" r="r" b="b"/>
            <a:pathLst>
              <a:path w="10438130" h="1369060">
                <a:moveTo>
                  <a:pt x="0" y="1368552"/>
                </a:moveTo>
                <a:lnTo>
                  <a:pt x="10437876" y="1368552"/>
                </a:lnTo>
                <a:lnTo>
                  <a:pt x="10437876" y="0"/>
                </a:lnTo>
                <a:lnTo>
                  <a:pt x="0" y="0"/>
                </a:lnTo>
                <a:lnTo>
                  <a:pt x="0" y="1368552"/>
                </a:lnTo>
                <a:close/>
              </a:path>
            </a:pathLst>
          </a:custGeom>
          <a:solidFill>
            <a:srgbClr val="252525"/>
          </a:solid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5" name="object 5"/>
          <p:cNvSpPr/>
          <p:nvPr/>
        </p:nvSpPr>
        <p:spPr>
          <a:xfrm>
            <a:off x="7939279" y="1314450"/>
            <a:ext cx="1202531" cy="1026795"/>
          </a:xfrm>
          <a:custGeom>
            <a:avLst/>
            <a:gdLst/>
            <a:ahLst/>
            <a:cxnLst/>
            <a:rect l="l" t="t" r="r" b="b"/>
            <a:pathLst>
              <a:path w="1603375" h="1369060">
                <a:moveTo>
                  <a:pt x="0" y="1368552"/>
                </a:moveTo>
                <a:lnTo>
                  <a:pt x="1603248" y="1368552"/>
                </a:lnTo>
                <a:lnTo>
                  <a:pt x="1603248" y="0"/>
                </a:lnTo>
                <a:lnTo>
                  <a:pt x="0" y="0"/>
                </a:lnTo>
                <a:lnTo>
                  <a:pt x="0" y="1368552"/>
                </a:lnTo>
                <a:close/>
              </a:path>
            </a:pathLst>
          </a:custGeom>
          <a:solidFill>
            <a:srgbClr val="EF9315"/>
          </a:solid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6" name="object 6"/>
          <p:cNvSpPr txBox="1">
            <a:spLocks noGrp="1"/>
          </p:cNvSpPr>
          <p:nvPr>
            <p:ph type="title"/>
          </p:nvPr>
        </p:nvSpPr>
        <p:spPr>
          <a:xfrm>
            <a:off x="569290" y="1581721"/>
            <a:ext cx="7088810" cy="425116"/>
          </a:xfrm>
          <a:prstGeom prst="rect">
            <a:avLst/>
          </a:prstGeom>
        </p:spPr>
        <p:txBody>
          <a:bodyPr vert="horz" wrap="square" lIns="0" tIns="9525" rIns="0" bIns="0" rtlCol="0">
            <a:spAutoFit/>
          </a:bodyPr>
          <a:lstStyle/>
          <a:p>
            <a:pPr marL="9525" algn="ctr">
              <a:spcBef>
                <a:spcPts val="75"/>
              </a:spcBef>
            </a:pPr>
            <a:r>
              <a:rPr lang="en-US" spc="-86" dirty="0"/>
              <a:t>How Does This Apply to Polygraph?</a:t>
            </a:r>
            <a:endParaRPr spc="-19" dirty="0"/>
          </a:p>
        </p:txBody>
      </p:sp>
      <p:sp>
        <p:nvSpPr>
          <p:cNvPr id="7" name="object 7"/>
          <p:cNvSpPr txBox="1"/>
          <p:nvPr/>
        </p:nvSpPr>
        <p:spPr>
          <a:xfrm>
            <a:off x="228601" y="2589467"/>
            <a:ext cx="8629650" cy="2821446"/>
          </a:xfrm>
          <a:prstGeom prst="rect">
            <a:avLst/>
          </a:prstGeom>
        </p:spPr>
        <p:txBody>
          <a:bodyPr vert="horz" wrap="square" lIns="0" tIns="50959" rIns="0" bIns="0" rtlCol="0">
            <a:spAutoFit/>
          </a:bodyPr>
          <a:lstStyle/>
          <a:p>
            <a:pPr marL="180975" marR="75248" indent="-171450" defTabSz="685800" eaLnBrk="1" fontAlgn="auto" hangingPunct="1">
              <a:lnSpc>
                <a:spcPts val="2595"/>
              </a:lnSpc>
              <a:spcBef>
                <a:spcPts val="401"/>
              </a:spcBef>
              <a:spcAft>
                <a:spcPts val="0"/>
              </a:spcAft>
              <a:buFont typeface="Arial"/>
              <a:buChar char="•"/>
              <a:tabLst>
                <a:tab pos="180975" algn="l"/>
              </a:tabLst>
            </a:pPr>
            <a:r>
              <a:rPr lang="en-US" sz="2400" dirty="0">
                <a:solidFill>
                  <a:srgbClr val="FFFFFF"/>
                </a:solidFill>
                <a:latin typeface="Trebuchet MS"/>
                <a:cs typeface="Trebuchet MS"/>
              </a:rPr>
              <a:t>In the preceding math problem, we have seen that if we operate without instructions (Order of Operations, PEMDAS) we may arrive at an incorrect conclusion – even though it “seems” correct.</a:t>
            </a:r>
          </a:p>
          <a:p>
            <a:pPr marL="180975" marR="75248" indent="-171450" defTabSz="685800" eaLnBrk="1" fontAlgn="auto" hangingPunct="1">
              <a:lnSpc>
                <a:spcPts val="2595"/>
              </a:lnSpc>
              <a:spcBef>
                <a:spcPts val="401"/>
              </a:spcBef>
              <a:spcAft>
                <a:spcPts val="0"/>
              </a:spcAft>
              <a:buFont typeface="Arial"/>
              <a:buChar char="•"/>
              <a:tabLst>
                <a:tab pos="180975" algn="l"/>
              </a:tabLst>
            </a:pPr>
            <a:endParaRPr lang="en-US" sz="2400" dirty="0">
              <a:solidFill>
                <a:srgbClr val="FFFFFF"/>
              </a:solidFill>
              <a:latin typeface="Trebuchet MS"/>
              <a:cs typeface="Trebuchet MS"/>
            </a:endParaRPr>
          </a:p>
          <a:p>
            <a:pPr marL="180975" marR="75248" indent="-171450" defTabSz="685800" eaLnBrk="1" fontAlgn="auto" hangingPunct="1">
              <a:lnSpc>
                <a:spcPts val="2595"/>
              </a:lnSpc>
              <a:spcBef>
                <a:spcPts val="401"/>
              </a:spcBef>
              <a:spcAft>
                <a:spcPts val="0"/>
              </a:spcAft>
              <a:buFont typeface="Arial"/>
              <a:buChar char="•"/>
              <a:tabLst>
                <a:tab pos="180975" algn="l"/>
              </a:tabLst>
            </a:pPr>
            <a:r>
              <a:rPr lang="en-US" sz="2400" dirty="0">
                <a:solidFill>
                  <a:srgbClr val="FFFFFF"/>
                </a:solidFill>
                <a:latin typeface="Trebuchet MS"/>
                <a:cs typeface="Trebuchet MS"/>
              </a:rPr>
              <a:t>In polygraph, if we disregard the basic principles of polygraph, we run the real risk of coming to an incorrect diagnostic opinion.</a:t>
            </a:r>
            <a:endParaRPr sz="2400" dirty="0">
              <a:solidFill>
                <a:prstClr val="black"/>
              </a:solidFill>
              <a:latin typeface="Trebuchet MS"/>
              <a:cs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35150"/>
            <a:ext cx="7828407" cy="241172"/>
          </a:xfrm>
          <a:prstGeom prst="rect">
            <a:avLst/>
          </a:prstGeom>
          <a:blipFill>
            <a:blip r:embed="rId2" cstate="print"/>
            <a:stretch>
              <a:fillRect/>
            </a:stretch>
          </a:blip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3" name="object 3"/>
          <p:cNvSpPr/>
          <p:nvPr/>
        </p:nvSpPr>
        <p:spPr>
          <a:xfrm>
            <a:off x="7939278" y="2335150"/>
            <a:ext cx="1202436" cy="108584"/>
          </a:xfrm>
          <a:prstGeom prst="rect">
            <a:avLst/>
          </a:prstGeom>
          <a:blipFill>
            <a:blip r:embed="rId3" cstate="print"/>
            <a:stretch>
              <a:fillRect/>
            </a:stretch>
          </a:blip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4" name="object 4"/>
          <p:cNvSpPr/>
          <p:nvPr/>
        </p:nvSpPr>
        <p:spPr>
          <a:xfrm>
            <a:off x="0" y="1314450"/>
            <a:ext cx="7828598" cy="1026795"/>
          </a:xfrm>
          <a:custGeom>
            <a:avLst/>
            <a:gdLst/>
            <a:ahLst/>
            <a:cxnLst/>
            <a:rect l="l" t="t" r="r" b="b"/>
            <a:pathLst>
              <a:path w="10438130" h="1369060">
                <a:moveTo>
                  <a:pt x="0" y="1368552"/>
                </a:moveTo>
                <a:lnTo>
                  <a:pt x="10437876" y="1368552"/>
                </a:lnTo>
                <a:lnTo>
                  <a:pt x="10437876" y="0"/>
                </a:lnTo>
                <a:lnTo>
                  <a:pt x="0" y="0"/>
                </a:lnTo>
                <a:lnTo>
                  <a:pt x="0" y="1368552"/>
                </a:lnTo>
                <a:close/>
              </a:path>
            </a:pathLst>
          </a:custGeom>
          <a:solidFill>
            <a:srgbClr val="252525"/>
          </a:solid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5" name="object 5"/>
          <p:cNvSpPr/>
          <p:nvPr/>
        </p:nvSpPr>
        <p:spPr>
          <a:xfrm>
            <a:off x="7939279" y="1314450"/>
            <a:ext cx="1202531" cy="1026795"/>
          </a:xfrm>
          <a:custGeom>
            <a:avLst/>
            <a:gdLst/>
            <a:ahLst/>
            <a:cxnLst/>
            <a:rect l="l" t="t" r="r" b="b"/>
            <a:pathLst>
              <a:path w="1603375" h="1369060">
                <a:moveTo>
                  <a:pt x="0" y="1368552"/>
                </a:moveTo>
                <a:lnTo>
                  <a:pt x="1603248" y="1368552"/>
                </a:lnTo>
                <a:lnTo>
                  <a:pt x="1603248" y="0"/>
                </a:lnTo>
                <a:lnTo>
                  <a:pt x="0" y="0"/>
                </a:lnTo>
                <a:lnTo>
                  <a:pt x="0" y="1368552"/>
                </a:lnTo>
                <a:close/>
              </a:path>
            </a:pathLst>
          </a:custGeom>
          <a:solidFill>
            <a:srgbClr val="EF9315"/>
          </a:solid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6" name="object 6"/>
          <p:cNvSpPr txBox="1">
            <a:spLocks noGrp="1"/>
          </p:cNvSpPr>
          <p:nvPr>
            <p:ph type="title"/>
          </p:nvPr>
        </p:nvSpPr>
        <p:spPr>
          <a:xfrm>
            <a:off x="569290" y="1581721"/>
            <a:ext cx="7088810" cy="425116"/>
          </a:xfrm>
          <a:prstGeom prst="rect">
            <a:avLst/>
          </a:prstGeom>
        </p:spPr>
        <p:txBody>
          <a:bodyPr vert="horz" wrap="square" lIns="0" tIns="9525" rIns="0" bIns="0" rtlCol="0">
            <a:spAutoFit/>
          </a:bodyPr>
          <a:lstStyle/>
          <a:p>
            <a:pPr marL="9525" algn="ctr">
              <a:spcBef>
                <a:spcPts val="75"/>
              </a:spcBef>
            </a:pPr>
            <a:r>
              <a:rPr dirty="0"/>
              <a:t>The</a:t>
            </a:r>
            <a:r>
              <a:rPr spc="-30" dirty="0"/>
              <a:t> </a:t>
            </a:r>
            <a:r>
              <a:rPr lang="en-US" spc="-30" dirty="0"/>
              <a:t>Lack of Research </a:t>
            </a:r>
            <a:endParaRPr spc="-19" dirty="0"/>
          </a:p>
        </p:txBody>
      </p:sp>
      <p:sp>
        <p:nvSpPr>
          <p:cNvPr id="7" name="object 7"/>
          <p:cNvSpPr txBox="1"/>
          <p:nvPr/>
        </p:nvSpPr>
        <p:spPr>
          <a:xfrm>
            <a:off x="569290" y="2589466"/>
            <a:ext cx="7685246" cy="3000982"/>
          </a:xfrm>
          <a:prstGeom prst="rect">
            <a:avLst/>
          </a:prstGeom>
        </p:spPr>
        <p:txBody>
          <a:bodyPr vert="horz" wrap="square" lIns="0" tIns="50959" rIns="0" bIns="0" rtlCol="0">
            <a:spAutoFit/>
          </a:bodyPr>
          <a:lstStyle/>
          <a:p>
            <a:pPr marL="180975" marR="75248" indent="-171450" defTabSz="685800" eaLnBrk="1" fontAlgn="auto" hangingPunct="1">
              <a:lnSpc>
                <a:spcPts val="2595"/>
              </a:lnSpc>
              <a:spcBef>
                <a:spcPts val="401"/>
              </a:spcBef>
              <a:spcAft>
                <a:spcPts val="0"/>
              </a:spcAft>
              <a:buFont typeface="Arial"/>
              <a:buChar char="•"/>
              <a:tabLst>
                <a:tab pos="180975" algn="l"/>
              </a:tabLst>
            </a:pPr>
            <a:r>
              <a:rPr sz="2400" dirty="0">
                <a:solidFill>
                  <a:srgbClr val="FFFFFF"/>
                </a:solidFill>
                <a:latin typeface="Trebuchet MS"/>
                <a:cs typeface="Trebuchet MS"/>
              </a:rPr>
              <a:t>There </a:t>
            </a:r>
            <a:r>
              <a:rPr sz="2400" spc="-4" dirty="0">
                <a:solidFill>
                  <a:srgbClr val="FFFFFF"/>
                </a:solidFill>
                <a:latin typeface="Trebuchet MS"/>
                <a:cs typeface="Trebuchet MS"/>
              </a:rPr>
              <a:t>is no </a:t>
            </a:r>
            <a:r>
              <a:rPr sz="2400" dirty="0">
                <a:solidFill>
                  <a:srgbClr val="FFFFFF"/>
                </a:solidFill>
                <a:latin typeface="Trebuchet MS"/>
                <a:cs typeface="Trebuchet MS"/>
              </a:rPr>
              <a:t>overarching theory for </a:t>
            </a:r>
            <a:r>
              <a:rPr sz="2400" spc="-4" dirty="0">
                <a:solidFill>
                  <a:srgbClr val="FFFFFF"/>
                </a:solidFill>
                <a:latin typeface="Trebuchet MS"/>
                <a:cs typeface="Trebuchet MS"/>
              </a:rPr>
              <a:t>t</a:t>
            </a:r>
            <a:r>
              <a:rPr lang="en-US" sz="2400" spc="-4" dirty="0">
                <a:solidFill>
                  <a:srgbClr val="FFFFFF"/>
                </a:solidFill>
                <a:latin typeface="Trebuchet MS"/>
                <a:cs typeface="Trebuchet MS"/>
              </a:rPr>
              <a:t>est question construction</a:t>
            </a:r>
            <a:r>
              <a:rPr sz="2400" dirty="0">
                <a:solidFill>
                  <a:srgbClr val="FFFFFF"/>
                </a:solidFill>
                <a:latin typeface="Trebuchet MS"/>
                <a:cs typeface="Trebuchet MS"/>
              </a:rPr>
              <a:t>,  only</a:t>
            </a:r>
            <a:r>
              <a:rPr sz="2400" spc="-15" dirty="0">
                <a:solidFill>
                  <a:srgbClr val="FFFFFF"/>
                </a:solidFill>
                <a:latin typeface="Trebuchet MS"/>
                <a:cs typeface="Trebuchet MS"/>
              </a:rPr>
              <a:t> </a:t>
            </a:r>
            <a:r>
              <a:rPr lang="en-US" sz="2400" spc="-15" dirty="0">
                <a:solidFill>
                  <a:srgbClr val="FFFFFF"/>
                </a:solidFill>
                <a:latin typeface="Trebuchet MS"/>
                <a:cs typeface="Trebuchet MS"/>
              </a:rPr>
              <a:t>general principles</a:t>
            </a:r>
            <a:r>
              <a:rPr sz="2400" dirty="0">
                <a:solidFill>
                  <a:srgbClr val="FFFFFF"/>
                </a:solidFill>
                <a:latin typeface="Trebuchet MS"/>
                <a:cs typeface="Trebuchet MS"/>
              </a:rPr>
              <a:t>.</a:t>
            </a:r>
            <a:endParaRPr sz="2400" dirty="0">
              <a:solidFill>
                <a:prstClr val="black"/>
              </a:solidFill>
              <a:latin typeface="Trebuchet MS"/>
              <a:cs typeface="Trebuchet MS"/>
            </a:endParaRPr>
          </a:p>
          <a:p>
            <a:pPr marL="180975" marR="328613" indent="-171450" defTabSz="685800" eaLnBrk="1" fontAlgn="auto" hangingPunct="1">
              <a:lnSpc>
                <a:spcPts val="2595"/>
              </a:lnSpc>
              <a:spcBef>
                <a:spcPts val="743"/>
              </a:spcBef>
              <a:spcAft>
                <a:spcPts val="0"/>
              </a:spcAft>
              <a:buFont typeface="Arial"/>
              <a:buChar char="•"/>
              <a:tabLst>
                <a:tab pos="180975" algn="l"/>
                <a:tab pos="1698784" algn="l"/>
              </a:tabLst>
            </a:pPr>
            <a:r>
              <a:rPr lang="en-US" sz="2400" spc="-4" dirty="0">
                <a:solidFill>
                  <a:srgbClr val="FFFFFF"/>
                </a:solidFill>
                <a:latin typeface="Trebuchet MS"/>
                <a:cs typeface="Trebuchet MS"/>
              </a:rPr>
              <a:t>T</a:t>
            </a:r>
            <a:r>
              <a:rPr sz="2400" spc="-4" dirty="0">
                <a:solidFill>
                  <a:srgbClr val="FFFFFF"/>
                </a:solidFill>
                <a:latin typeface="Trebuchet MS"/>
                <a:cs typeface="Trebuchet MS"/>
              </a:rPr>
              <a:t>hose </a:t>
            </a:r>
            <a:r>
              <a:rPr lang="en-US" sz="2400" spc="-4" dirty="0">
                <a:solidFill>
                  <a:srgbClr val="FFFFFF"/>
                </a:solidFill>
                <a:latin typeface="Trebuchet MS"/>
                <a:cs typeface="Trebuchet MS"/>
              </a:rPr>
              <a:t>principles</a:t>
            </a:r>
            <a:r>
              <a:rPr sz="2400" dirty="0">
                <a:solidFill>
                  <a:srgbClr val="FFFFFF"/>
                </a:solidFill>
                <a:latin typeface="Trebuchet MS"/>
                <a:cs typeface="Trebuchet MS"/>
              </a:rPr>
              <a:t> </a:t>
            </a:r>
            <a:r>
              <a:rPr sz="2400" spc="-4" dirty="0">
                <a:solidFill>
                  <a:srgbClr val="FFFFFF"/>
                </a:solidFill>
                <a:latin typeface="Trebuchet MS"/>
                <a:cs typeface="Trebuchet MS"/>
              </a:rPr>
              <a:t>are not </a:t>
            </a:r>
            <a:r>
              <a:rPr sz="2400" dirty="0">
                <a:solidFill>
                  <a:srgbClr val="FFFFFF"/>
                </a:solidFill>
                <a:latin typeface="Trebuchet MS"/>
                <a:cs typeface="Trebuchet MS"/>
              </a:rPr>
              <a:t>rooted </a:t>
            </a:r>
            <a:r>
              <a:rPr sz="2400" spc="-4" dirty="0">
                <a:solidFill>
                  <a:srgbClr val="FFFFFF"/>
                </a:solidFill>
                <a:latin typeface="Trebuchet MS"/>
                <a:cs typeface="Trebuchet MS"/>
              </a:rPr>
              <a:t>in </a:t>
            </a:r>
            <a:r>
              <a:rPr sz="2400" u="sng" spc="-4" dirty="0">
                <a:solidFill>
                  <a:srgbClr val="FFFFFF"/>
                </a:solidFill>
                <a:latin typeface="Trebuchet MS"/>
                <a:cs typeface="Trebuchet MS"/>
              </a:rPr>
              <a:t>any</a:t>
            </a:r>
            <a:r>
              <a:rPr sz="2400" spc="-4" dirty="0">
                <a:solidFill>
                  <a:srgbClr val="FFFFFF"/>
                </a:solidFill>
                <a:latin typeface="Trebuchet MS"/>
                <a:cs typeface="Trebuchet MS"/>
              </a:rPr>
              <a:t>  evidence.	</a:t>
            </a:r>
            <a:r>
              <a:rPr sz="2400" dirty="0">
                <a:solidFill>
                  <a:srgbClr val="FFFFFF"/>
                </a:solidFill>
                <a:latin typeface="Trebuchet MS"/>
                <a:cs typeface="Trebuchet MS"/>
              </a:rPr>
              <a:t>Disagreements </a:t>
            </a:r>
            <a:r>
              <a:rPr sz="2400" spc="-4" dirty="0">
                <a:solidFill>
                  <a:srgbClr val="FFFFFF"/>
                </a:solidFill>
                <a:latin typeface="Trebuchet MS"/>
                <a:cs typeface="Trebuchet MS"/>
              </a:rPr>
              <a:t>abound.</a:t>
            </a:r>
            <a:endParaRPr sz="2400" dirty="0">
              <a:solidFill>
                <a:prstClr val="black"/>
              </a:solidFill>
              <a:latin typeface="Trebuchet MS"/>
              <a:cs typeface="Trebuchet MS"/>
            </a:endParaRPr>
          </a:p>
          <a:p>
            <a:pPr marL="180975" marR="3810" indent="-171450" defTabSz="685800" eaLnBrk="1" fontAlgn="auto" hangingPunct="1">
              <a:lnSpc>
                <a:spcPts val="2595"/>
              </a:lnSpc>
              <a:spcBef>
                <a:spcPts val="743"/>
              </a:spcBef>
              <a:spcAft>
                <a:spcPts val="0"/>
              </a:spcAft>
              <a:buFont typeface="Arial"/>
              <a:buChar char="•"/>
              <a:tabLst>
                <a:tab pos="180975" algn="l"/>
              </a:tabLst>
            </a:pPr>
            <a:r>
              <a:rPr sz="2400" spc="-4" dirty="0">
                <a:solidFill>
                  <a:srgbClr val="FFFFFF"/>
                </a:solidFill>
                <a:latin typeface="Trebuchet MS"/>
                <a:cs typeface="Trebuchet MS"/>
              </a:rPr>
              <a:t>If </a:t>
            </a:r>
            <a:r>
              <a:rPr sz="2400" dirty="0">
                <a:solidFill>
                  <a:srgbClr val="FFFFFF"/>
                </a:solidFill>
                <a:latin typeface="Trebuchet MS"/>
                <a:cs typeface="Trebuchet MS"/>
              </a:rPr>
              <a:t>we believe we </a:t>
            </a:r>
            <a:r>
              <a:rPr sz="2400" spc="-4" dirty="0">
                <a:solidFill>
                  <a:srgbClr val="FFFFFF"/>
                </a:solidFill>
                <a:latin typeface="Trebuchet MS"/>
                <a:cs typeface="Trebuchet MS"/>
              </a:rPr>
              <a:t>are testing </a:t>
            </a:r>
            <a:r>
              <a:rPr sz="2400" dirty="0">
                <a:solidFill>
                  <a:srgbClr val="FFFFFF"/>
                </a:solidFill>
                <a:latin typeface="Trebuchet MS"/>
                <a:cs typeface="Trebuchet MS"/>
              </a:rPr>
              <a:t>for </a:t>
            </a:r>
            <a:r>
              <a:rPr sz="2400" u="sng" dirty="0">
                <a:solidFill>
                  <a:srgbClr val="FFFF00"/>
                </a:solidFill>
                <a:latin typeface="Trebuchet MS"/>
                <a:cs typeface="Trebuchet MS"/>
              </a:rPr>
              <a:t>lies</a:t>
            </a:r>
            <a:r>
              <a:rPr sz="2400" dirty="0">
                <a:solidFill>
                  <a:srgbClr val="FFFFFF"/>
                </a:solidFill>
                <a:latin typeface="Trebuchet MS"/>
                <a:cs typeface="Trebuchet MS"/>
              </a:rPr>
              <a:t> </a:t>
            </a:r>
            <a:r>
              <a:rPr sz="2400" spc="4" dirty="0">
                <a:solidFill>
                  <a:srgbClr val="FFFFFF"/>
                </a:solidFill>
                <a:latin typeface="Trebuchet MS"/>
                <a:cs typeface="Trebuchet MS"/>
              </a:rPr>
              <a:t>we </a:t>
            </a:r>
            <a:r>
              <a:rPr sz="2400" spc="-4" dirty="0">
                <a:solidFill>
                  <a:srgbClr val="FFFFFF"/>
                </a:solidFill>
                <a:latin typeface="Trebuchet MS"/>
                <a:cs typeface="Trebuchet MS"/>
              </a:rPr>
              <a:t>will </a:t>
            </a:r>
            <a:r>
              <a:rPr sz="2400" dirty="0">
                <a:solidFill>
                  <a:srgbClr val="FFFFFF"/>
                </a:solidFill>
                <a:latin typeface="Trebuchet MS"/>
                <a:cs typeface="Trebuchet MS"/>
              </a:rPr>
              <a:t>sometimes  </a:t>
            </a:r>
            <a:r>
              <a:rPr sz="2400" spc="-4" dirty="0">
                <a:solidFill>
                  <a:srgbClr val="FFFFFF"/>
                </a:solidFill>
                <a:latin typeface="Trebuchet MS"/>
                <a:cs typeface="Trebuchet MS"/>
              </a:rPr>
              <a:t>error in test </a:t>
            </a:r>
            <a:r>
              <a:rPr sz="2400" dirty="0">
                <a:solidFill>
                  <a:srgbClr val="FFFFFF"/>
                </a:solidFill>
                <a:latin typeface="Trebuchet MS"/>
                <a:cs typeface="Trebuchet MS"/>
              </a:rPr>
              <a:t>question </a:t>
            </a:r>
            <a:r>
              <a:rPr sz="2400" spc="-4" dirty="0">
                <a:solidFill>
                  <a:srgbClr val="FFFFFF"/>
                </a:solidFill>
                <a:latin typeface="Trebuchet MS"/>
                <a:cs typeface="Trebuchet MS"/>
              </a:rPr>
              <a:t>construction and</a:t>
            </a:r>
            <a:r>
              <a:rPr sz="2400" spc="38" dirty="0">
                <a:solidFill>
                  <a:srgbClr val="FFFFFF"/>
                </a:solidFill>
                <a:latin typeface="Trebuchet MS"/>
                <a:cs typeface="Trebuchet MS"/>
              </a:rPr>
              <a:t> </a:t>
            </a:r>
            <a:r>
              <a:rPr sz="2400" spc="-4" dirty="0">
                <a:solidFill>
                  <a:srgbClr val="FFFFFF"/>
                </a:solidFill>
                <a:latin typeface="Trebuchet MS"/>
                <a:cs typeface="Trebuchet MS"/>
              </a:rPr>
              <a:t>presentation.</a:t>
            </a:r>
            <a:endParaRPr sz="2400" dirty="0">
              <a:solidFill>
                <a:prstClr val="black"/>
              </a:solidFill>
              <a:latin typeface="Trebuchet MS"/>
              <a:cs typeface="Trebuchet MS"/>
            </a:endParaRPr>
          </a:p>
          <a:p>
            <a:pPr marL="180975" marR="897731" indent="-171450" defTabSz="685800" eaLnBrk="1" fontAlgn="auto" hangingPunct="1">
              <a:lnSpc>
                <a:spcPts val="2595"/>
              </a:lnSpc>
              <a:spcBef>
                <a:spcPts val="750"/>
              </a:spcBef>
              <a:spcAft>
                <a:spcPts val="0"/>
              </a:spcAft>
              <a:buFont typeface="Arial"/>
              <a:buChar char="•"/>
              <a:tabLst>
                <a:tab pos="180975" algn="l"/>
              </a:tabLst>
            </a:pPr>
            <a:r>
              <a:rPr sz="2400" spc="-56" dirty="0">
                <a:solidFill>
                  <a:srgbClr val="FFFFFF"/>
                </a:solidFill>
                <a:latin typeface="Trebuchet MS"/>
                <a:cs typeface="Trebuchet MS"/>
              </a:rPr>
              <a:t>We </a:t>
            </a:r>
            <a:r>
              <a:rPr sz="2400" dirty="0">
                <a:solidFill>
                  <a:srgbClr val="FFFFFF"/>
                </a:solidFill>
                <a:latin typeface="Trebuchet MS"/>
                <a:cs typeface="Trebuchet MS"/>
              </a:rPr>
              <a:t>need</a:t>
            </a:r>
            <a:r>
              <a:rPr lang="en-US" sz="2400" dirty="0">
                <a:solidFill>
                  <a:srgbClr val="FFFFFF"/>
                </a:solidFill>
                <a:latin typeface="Trebuchet MS"/>
                <a:cs typeface="Trebuchet MS"/>
              </a:rPr>
              <a:t> </a:t>
            </a:r>
            <a:r>
              <a:rPr sz="2400" dirty="0">
                <a:solidFill>
                  <a:srgbClr val="FFFFFF"/>
                </a:solidFill>
                <a:latin typeface="Trebuchet MS"/>
                <a:cs typeface="Trebuchet MS"/>
              </a:rPr>
              <a:t>a </a:t>
            </a:r>
            <a:r>
              <a:rPr sz="2400" spc="-4" dirty="0">
                <a:solidFill>
                  <a:srgbClr val="FFFFFF"/>
                </a:solidFill>
                <a:latin typeface="Trebuchet MS"/>
                <a:cs typeface="Trebuchet MS"/>
              </a:rPr>
              <a:t>better </a:t>
            </a:r>
            <a:r>
              <a:rPr sz="2400" dirty="0">
                <a:solidFill>
                  <a:srgbClr val="FFFFFF"/>
                </a:solidFill>
                <a:latin typeface="Trebuchet MS"/>
                <a:cs typeface="Trebuchet MS"/>
              </a:rPr>
              <a:t>framework for developing </a:t>
            </a:r>
            <a:r>
              <a:rPr sz="2400" spc="-4" dirty="0">
                <a:solidFill>
                  <a:srgbClr val="FFFFFF"/>
                </a:solidFill>
                <a:latin typeface="Trebuchet MS"/>
                <a:cs typeface="Trebuchet MS"/>
              </a:rPr>
              <a:t>and  </a:t>
            </a:r>
            <a:r>
              <a:rPr sz="2400" dirty="0">
                <a:solidFill>
                  <a:srgbClr val="FFFFFF"/>
                </a:solidFill>
                <a:latin typeface="Trebuchet MS"/>
                <a:cs typeface="Trebuchet MS"/>
              </a:rPr>
              <a:t>presenting test questions.</a:t>
            </a:r>
            <a:endParaRPr sz="2400" dirty="0">
              <a:solidFill>
                <a:prstClr val="black"/>
              </a:solidFill>
              <a:latin typeface="Trebuchet MS"/>
              <a:cs typeface="Trebuchet MS"/>
            </a:endParaRPr>
          </a:p>
        </p:txBody>
      </p:sp>
    </p:spTree>
    <p:extLst>
      <p:ext uri="{BB962C8B-B14F-4D97-AF65-F5344CB8AC3E}">
        <p14:creationId xmlns:p14="http://schemas.microsoft.com/office/powerpoint/2010/main" val="347012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35150"/>
            <a:ext cx="7828407" cy="241172"/>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7939278" y="2335150"/>
            <a:ext cx="1202436" cy="10858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0" y="1314450"/>
            <a:ext cx="7828598" cy="1026795"/>
          </a:xfrm>
          <a:custGeom>
            <a:avLst/>
            <a:gdLst/>
            <a:ahLst/>
            <a:cxnLst/>
            <a:rect l="l" t="t" r="r" b="b"/>
            <a:pathLst>
              <a:path w="10438130" h="1369060">
                <a:moveTo>
                  <a:pt x="0" y="1368552"/>
                </a:moveTo>
                <a:lnTo>
                  <a:pt x="10437876" y="1368552"/>
                </a:lnTo>
                <a:lnTo>
                  <a:pt x="10437876" y="0"/>
                </a:lnTo>
                <a:lnTo>
                  <a:pt x="0" y="0"/>
                </a:lnTo>
                <a:lnTo>
                  <a:pt x="0" y="1368552"/>
                </a:lnTo>
                <a:close/>
              </a:path>
            </a:pathLst>
          </a:custGeom>
          <a:solidFill>
            <a:srgbClr val="252525"/>
          </a:solidFill>
        </p:spPr>
        <p:txBody>
          <a:bodyPr wrap="square" lIns="0" tIns="0" rIns="0" bIns="0" rtlCol="0"/>
          <a:lstStyle/>
          <a:p>
            <a:endParaRPr dirty="0"/>
          </a:p>
        </p:txBody>
      </p:sp>
      <p:sp>
        <p:nvSpPr>
          <p:cNvPr id="5" name="object 5"/>
          <p:cNvSpPr/>
          <p:nvPr/>
        </p:nvSpPr>
        <p:spPr>
          <a:xfrm>
            <a:off x="7939279" y="1314450"/>
            <a:ext cx="1202531" cy="1026795"/>
          </a:xfrm>
          <a:custGeom>
            <a:avLst/>
            <a:gdLst/>
            <a:ahLst/>
            <a:cxnLst/>
            <a:rect l="l" t="t" r="r" b="b"/>
            <a:pathLst>
              <a:path w="1603375" h="1369060">
                <a:moveTo>
                  <a:pt x="0" y="1368552"/>
                </a:moveTo>
                <a:lnTo>
                  <a:pt x="1603248" y="1368552"/>
                </a:lnTo>
                <a:lnTo>
                  <a:pt x="1603248" y="0"/>
                </a:lnTo>
                <a:lnTo>
                  <a:pt x="0" y="0"/>
                </a:lnTo>
                <a:lnTo>
                  <a:pt x="0" y="1368552"/>
                </a:lnTo>
                <a:close/>
              </a:path>
            </a:pathLst>
          </a:custGeom>
          <a:solidFill>
            <a:srgbClr val="EF9315"/>
          </a:solidFill>
        </p:spPr>
        <p:txBody>
          <a:bodyPr wrap="square" lIns="0" tIns="0" rIns="0" bIns="0" rtlCol="0"/>
          <a:lstStyle/>
          <a:p>
            <a:endParaRPr dirty="0"/>
          </a:p>
        </p:txBody>
      </p:sp>
      <p:sp>
        <p:nvSpPr>
          <p:cNvPr id="6" name="object 6"/>
          <p:cNvSpPr txBox="1">
            <a:spLocks noGrp="1"/>
          </p:cNvSpPr>
          <p:nvPr>
            <p:ph type="title"/>
          </p:nvPr>
        </p:nvSpPr>
        <p:spPr>
          <a:xfrm>
            <a:off x="569290" y="1581721"/>
            <a:ext cx="4841081" cy="425116"/>
          </a:xfrm>
          <a:prstGeom prst="rect">
            <a:avLst/>
          </a:prstGeom>
        </p:spPr>
        <p:txBody>
          <a:bodyPr vert="horz" wrap="square" lIns="0" tIns="9525" rIns="0" bIns="0" rtlCol="0">
            <a:spAutoFit/>
          </a:bodyPr>
          <a:lstStyle/>
          <a:p>
            <a:pPr marL="9525">
              <a:spcBef>
                <a:spcPts val="75"/>
              </a:spcBef>
            </a:pPr>
            <a:r>
              <a:rPr dirty="0"/>
              <a:t>The </a:t>
            </a:r>
            <a:r>
              <a:rPr spc="-19" dirty="0"/>
              <a:t>Paradigm </a:t>
            </a:r>
            <a:r>
              <a:rPr dirty="0"/>
              <a:t>– Simplicity</a:t>
            </a:r>
            <a:r>
              <a:rPr spc="-64" dirty="0"/>
              <a:t> </a:t>
            </a:r>
            <a:r>
              <a:rPr spc="-4" dirty="0"/>
              <a:t>Itself</a:t>
            </a:r>
          </a:p>
        </p:txBody>
      </p:sp>
      <p:sp>
        <p:nvSpPr>
          <p:cNvPr id="7" name="object 7"/>
          <p:cNvSpPr txBox="1"/>
          <p:nvPr/>
        </p:nvSpPr>
        <p:spPr>
          <a:xfrm>
            <a:off x="569290" y="2600896"/>
            <a:ext cx="6093619" cy="1694695"/>
          </a:xfrm>
          <a:prstGeom prst="rect">
            <a:avLst/>
          </a:prstGeom>
        </p:spPr>
        <p:txBody>
          <a:bodyPr vert="horz" wrap="square" lIns="0" tIns="9525" rIns="0" bIns="0" rtlCol="0">
            <a:spAutoFit/>
          </a:bodyPr>
          <a:lstStyle/>
          <a:p>
            <a:pPr marL="9525">
              <a:spcBef>
                <a:spcPts val="75"/>
              </a:spcBef>
            </a:pPr>
            <a:r>
              <a:rPr spc="-11" dirty="0">
                <a:solidFill>
                  <a:srgbClr val="FFFFFF"/>
                </a:solidFill>
                <a:latin typeface="Trebuchet MS"/>
                <a:cs typeface="Trebuchet MS"/>
              </a:rPr>
              <a:t>Polygraph </a:t>
            </a:r>
            <a:r>
              <a:rPr spc="-4" dirty="0">
                <a:solidFill>
                  <a:srgbClr val="FFFFFF"/>
                </a:solidFill>
                <a:latin typeface="Trebuchet MS"/>
                <a:cs typeface="Trebuchet MS"/>
              </a:rPr>
              <a:t>testing is </a:t>
            </a:r>
            <a:r>
              <a:rPr dirty="0">
                <a:solidFill>
                  <a:srgbClr val="FFFFFF"/>
                </a:solidFill>
                <a:latin typeface="Trebuchet MS"/>
                <a:cs typeface="Trebuchet MS"/>
              </a:rPr>
              <a:t>a </a:t>
            </a:r>
            <a:r>
              <a:rPr spc="-4" dirty="0">
                <a:solidFill>
                  <a:srgbClr val="FFFFFF"/>
                </a:solidFill>
                <a:latin typeface="Trebuchet MS"/>
                <a:cs typeface="Trebuchet MS"/>
              </a:rPr>
              <a:t>stimulus-response (S-R)</a:t>
            </a:r>
            <a:r>
              <a:rPr spc="98" dirty="0">
                <a:solidFill>
                  <a:srgbClr val="FFFFFF"/>
                </a:solidFill>
                <a:latin typeface="Trebuchet MS"/>
                <a:cs typeface="Trebuchet MS"/>
              </a:rPr>
              <a:t> </a:t>
            </a:r>
            <a:r>
              <a:rPr spc="-8" dirty="0">
                <a:solidFill>
                  <a:srgbClr val="FFFFFF"/>
                </a:solidFill>
                <a:latin typeface="Trebuchet MS"/>
                <a:cs typeface="Trebuchet MS"/>
              </a:rPr>
              <a:t>paradigm.</a:t>
            </a:r>
            <a:endParaRPr dirty="0">
              <a:latin typeface="Trebuchet MS"/>
              <a:cs typeface="Trebuchet MS"/>
            </a:endParaRPr>
          </a:p>
          <a:p>
            <a:pPr>
              <a:spcBef>
                <a:spcPts val="41"/>
              </a:spcBef>
            </a:pPr>
            <a:endParaRPr sz="2775" dirty="0">
              <a:latin typeface="Times New Roman"/>
              <a:cs typeface="Times New Roman"/>
            </a:endParaRPr>
          </a:p>
          <a:p>
            <a:pPr marL="9525"/>
            <a:r>
              <a:rPr spc="-60" dirty="0">
                <a:solidFill>
                  <a:srgbClr val="FFFFFF"/>
                </a:solidFill>
                <a:latin typeface="Trebuchet MS"/>
                <a:cs typeface="Trebuchet MS"/>
              </a:rPr>
              <a:t>Test </a:t>
            </a:r>
            <a:r>
              <a:rPr spc="-4" dirty="0">
                <a:solidFill>
                  <a:srgbClr val="FFFFFF"/>
                </a:solidFill>
                <a:latin typeface="Trebuchet MS"/>
                <a:cs typeface="Trebuchet MS"/>
              </a:rPr>
              <a:t>questions are the </a:t>
            </a:r>
            <a:r>
              <a:rPr dirty="0">
                <a:solidFill>
                  <a:srgbClr val="FFFFFF"/>
                </a:solidFill>
                <a:latin typeface="Trebuchet MS"/>
                <a:cs typeface="Trebuchet MS"/>
              </a:rPr>
              <a:t>stimuli (</a:t>
            </a:r>
            <a:r>
              <a:rPr u="heavy" dirty="0">
                <a:solidFill>
                  <a:srgbClr val="FFFF00"/>
                </a:solidFill>
                <a:uFill>
                  <a:solidFill>
                    <a:srgbClr val="FFFFFF"/>
                  </a:solidFill>
                </a:uFill>
                <a:latin typeface="Trebuchet MS"/>
                <a:cs typeface="Trebuchet MS"/>
              </a:rPr>
              <a:t>not</a:t>
            </a:r>
            <a:r>
              <a:rPr dirty="0">
                <a:solidFill>
                  <a:srgbClr val="FFFFFF"/>
                </a:solidFill>
                <a:latin typeface="Trebuchet MS"/>
                <a:cs typeface="Trebuchet MS"/>
              </a:rPr>
              <a:t> </a:t>
            </a:r>
            <a:r>
              <a:rPr spc="-4" dirty="0">
                <a:solidFill>
                  <a:srgbClr val="FFFFFF"/>
                </a:solidFill>
                <a:latin typeface="Trebuchet MS"/>
                <a:cs typeface="Trebuchet MS"/>
              </a:rPr>
              <a:t>the </a:t>
            </a:r>
            <a:r>
              <a:rPr spc="-19" dirty="0">
                <a:solidFill>
                  <a:srgbClr val="FFFFFF"/>
                </a:solidFill>
                <a:latin typeface="Trebuchet MS"/>
                <a:cs typeface="Trebuchet MS"/>
              </a:rPr>
              <a:t>examinee’s</a:t>
            </a:r>
            <a:r>
              <a:rPr spc="120" dirty="0">
                <a:solidFill>
                  <a:srgbClr val="FFFFFF"/>
                </a:solidFill>
                <a:latin typeface="Trebuchet MS"/>
                <a:cs typeface="Trebuchet MS"/>
              </a:rPr>
              <a:t> </a:t>
            </a:r>
            <a:r>
              <a:rPr spc="-34" dirty="0">
                <a:solidFill>
                  <a:srgbClr val="FFFFFF"/>
                </a:solidFill>
                <a:latin typeface="Trebuchet MS"/>
                <a:cs typeface="Trebuchet MS"/>
              </a:rPr>
              <a:t>answer.)</a:t>
            </a:r>
            <a:endParaRPr dirty="0">
              <a:latin typeface="Trebuchet MS"/>
              <a:cs typeface="Trebuchet MS"/>
            </a:endParaRPr>
          </a:p>
          <a:p>
            <a:pPr>
              <a:spcBef>
                <a:spcPts val="30"/>
              </a:spcBef>
            </a:pPr>
            <a:endParaRPr sz="2775" dirty="0">
              <a:latin typeface="Times New Roman"/>
              <a:cs typeface="Times New Roman"/>
            </a:endParaRPr>
          </a:p>
          <a:p>
            <a:pPr marL="9525"/>
            <a:r>
              <a:rPr spc="-11" dirty="0">
                <a:solidFill>
                  <a:srgbClr val="FFFFFF"/>
                </a:solidFill>
                <a:latin typeface="Trebuchet MS"/>
                <a:cs typeface="Trebuchet MS"/>
              </a:rPr>
              <a:t>Physiological </a:t>
            </a:r>
            <a:r>
              <a:rPr spc="-4" dirty="0">
                <a:solidFill>
                  <a:srgbClr val="FFFFFF"/>
                </a:solidFill>
                <a:latin typeface="Trebuchet MS"/>
                <a:cs typeface="Trebuchet MS"/>
              </a:rPr>
              <a:t>arousals are the</a:t>
            </a:r>
            <a:r>
              <a:rPr spc="38" dirty="0">
                <a:solidFill>
                  <a:srgbClr val="FFFFFF"/>
                </a:solidFill>
                <a:latin typeface="Trebuchet MS"/>
                <a:cs typeface="Trebuchet MS"/>
              </a:rPr>
              <a:t> </a:t>
            </a:r>
            <a:r>
              <a:rPr dirty="0">
                <a:solidFill>
                  <a:srgbClr val="FFFFFF"/>
                </a:solidFill>
                <a:latin typeface="Trebuchet MS"/>
                <a:cs typeface="Trebuchet MS"/>
              </a:rPr>
              <a:t>responses.</a:t>
            </a:r>
            <a:endParaRPr dirty="0">
              <a:latin typeface="Trebuchet MS"/>
              <a:cs typeface="Trebuchet MS"/>
            </a:endParaRPr>
          </a:p>
        </p:txBody>
      </p:sp>
      <p:sp>
        <p:nvSpPr>
          <p:cNvPr id="8" name="object 8"/>
          <p:cNvSpPr/>
          <p:nvPr/>
        </p:nvSpPr>
        <p:spPr>
          <a:xfrm>
            <a:off x="5050918" y="4248530"/>
            <a:ext cx="4093082" cy="1752218"/>
          </a:xfrm>
          <a:prstGeom prst="rect">
            <a:avLst/>
          </a:prstGeom>
          <a:blipFill>
            <a:blip r:embed="rId4" cstate="print"/>
            <a:stretch>
              <a:fillRect/>
            </a:stretch>
          </a:blipFill>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99691" y="2060829"/>
            <a:ext cx="1532763" cy="1315593"/>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1319021" y="2466595"/>
            <a:ext cx="969264" cy="26860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4284817" y="2004823"/>
            <a:ext cx="1357031" cy="1771649"/>
          </a:xfrm>
          <a:prstGeom prst="rect">
            <a:avLst/>
          </a:prstGeom>
          <a:blipFill>
            <a:blip r:embed="rId4" cstate="print"/>
            <a:stretch>
              <a:fillRect/>
            </a:stretch>
          </a:blipFill>
        </p:spPr>
        <p:txBody>
          <a:bodyPr wrap="square" lIns="0" tIns="0" rIns="0" bIns="0" rtlCol="0"/>
          <a:lstStyle/>
          <a:p>
            <a:endParaRPr dirty="0"/>
          </a:p>
        </p:txBody>
      </p:sp>
      <p:sp>
        <p:nvSpPr>
          <p:cNvPr id="5" name="object 5"/>
          <p:cNvSpPr/>
          <p:nvPr/>
        </p:nvSpPr>
        <p:spPr>
          <a:xfrm>
            <a:off x="6323077" y="3490723"/>
            <a:ext cx="2390012" cy="1331594"/>
          </a:xfrm>
          <a:prstGeom prst="rect">
            <a:avLst/>
          </a:prstGeom>
          <a:blipFill>
            <a:blip r:embed="rId5" cstate="print"/>
            <a:stretch>
              <a:fillRect/>
            </a:stretch>
          </a:blipFill>
        </p:spPr>
        <p:txBody>
          <a:bodyPr wrap="square" lIns="0" tIns="0" rIns="0" bIns="0" rtlCol="0"/>
          <a:lstStyle/>
          <a:p>
            <a:endParaRPr dirty="0"/>
          </a:p>
        </p:txBody>
      </p:sp>
      <p:sp>
        <p:nvSpPr>
          <p:cNvPr id="6" name="object 6"/>
          <p:cNvSpPr txBox="1">
            <a:spLocks noGrp="1"/>
          </p:cNvSpPr>
          <p:nvPr>
            <p:ph type="title"/>
          </p:nvPr>
        </p:nvSpPr>
        <p:spPr>
          <a:xfrm>
            <a:off x="219989" y="2380012"/>
            <a:ext cx="883920" cy="286617"/>
          </a:xfrm>
          <a:prstGeom prst="rect">
            <a:avLst/>
          </a:prstGeom>
        </p:spPr>
        <p:txBody>
          <a:bodyPr vert="horz" wrap="square" lIns="0" tIns="9525" rIns="0" bIns="0" rtlCol="0">
            <a:spAutoFit/>
          </a:bodyPr>
          <a:lstStyle/>
          <a:p>
            <a:pPr marL="9525">
              <a:spcBef>
                <a:spcPts val="75"/>
              </a:spcBef>
            </a:pPr>
            <a:r>
              <a:rPr sz="1800" spc="-4" dirty="0">
                <a:solidFill>
                  <a:srgbClr val="000000"/>
                </a:solidFill>
              </a:rPr>
              <a:t>Stimulus</a:t>
            </a:r>
            <a:endParaRPr sz="1800" dirty="0"/>
          </a:p>
        </p:txBody>
      </p:sp>
      <p:sp>
        <p:nvSpPr>
          <p:cNvPr id="7" name="object 7"/>
          <p:cNvSpPr/>
          <p:nvPr/>
        </p:nvSpPr>
        <p:spPr>
          <a:xfrm>
            <a:off x="3480434" y="2479167"/>
            <a:ext cx="969264" cy="268604"/>
          </a:xfrm>
          <a:prstGeom prst="rect">
            <a:avLst/>
          </a:prstGeom>
          <a:blipFill>
            <a:blip r:embed="rId3" cstate="print"/>
            <a:stretch>
              <a:fillRect/>
            </a:stretch>
          </a:blipFill>
        </p:spPr>
        <p:txBody>
          <a:bodyPr wrap="square" lIns="0" tIns="0" rIns="0" bIns="0" rtlCol="0"/>
          <a:lstStyle/>
          <a:p>
            <a:endParaRPr dirty="0"/>
          </a:p>
        </p:txBody>
      </p:sp>
      <p:sp>
        <p:nvSpPr>
          <p:cNvPr id="8" name="object 8"/>
          <p:cNvSpPr/>
          <p:nvPr/>
        </p:nvSpPr>
        <p:spPr>
          <a:xfrm>
            <a:off x="5432865" y="4051085"/>
            <a:ext cx="587745" cy="144633"/>
          </a:xfrm>
          <a:prstGeom prst="rect">
            <a:avLst/>
          </a:prstGeom>
          <a:blipFill>
            <a:blip r:embed="rId6" cstate="print"/>
            <a:stretch>
              <a:fillRect/>
            </a:stretch>
          </a:blipFill>
        </p:spPr>
        <p:txBody>
          <a:bodyPr wrap="square" lIns="0" tIns="0" rIns="0" bIns="0" rtlCol="0"/>
          <a:lstStyle/>
          <a:p>
            <a:endParaRPr dirty="0"/>
          </a:p>
        </p:txBody>
      </p:sp>
      <p:sp>
        <p:nvSpPr>
          <p:cNvPr id="9" name="object 9"/>
          <p:cNvSpPr txBox="1"/>
          <p:nvPr/>
        </p:nvSpPr>
        <p:spPr>
          <a:xfrm>
            <a:off x="4255198" y="3962591"/>
            <a:ext cx="950595" cy="286617"/>
          </a:xfrm>
          <a:prstGeom prst="rect">
            <a:avLst/>
          </a:prstGeom>
        </p:spPr>
        <p:txBody>
          <a:bodyPr vert="horz" wrap="square" lIns="0" tIns="9525" rIns="0" bIns="0" rtlCol="0">
            <a:spAutoFit/>
          </a:bodyPr>
          <a:lstStyle/>
          <a:p>
            <a:pPr marL="9525">
              <a:spcBef>
                <a:spcPts val="75"/>
              </a:spcBef>
            </a:pPr>
            <a:r>
              <a:rPr spc="-15" dirty="0">
                <a:latin typeface="Trebuchet MS"/>
                <a:cs typeface="Trebuchet MS"/>
              </a:rPr>
              <a:t>Response</a:t>
            </a:r>
            <a:endParaRPr dirty="0">
              <a:latin typeface="Trebuchet MS"/>
              <a:cs typeface="Trebuchet M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35150"/>
            <a:ext cx="7828407" cy="241172"/>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7939278" y="2335150"/>
            <a:ext cx="1202436" cy="10858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0" y="1314450"/>
            <a:ext cx="7828598" cy="1026795"/>
          </a:xfrm>
          <a:custGeom>
            <a:avLst/>
            <a:gdLst/>
            <a:ahLst/>
            <a:cxnLst/>
            <a:rect l="l" t="t" r="r" b="b"/>
            <a:pathLst>
              <a:path w="10438130" h="1369060">
                <a:moveTo>
                  <a:pt x="0" y="1368552"/>
                </a:moveTo>
                <a:lnTo>
                  <a:pt x="10437876" y="1368552"/>
                </a:lnTo>
                <a:lnTo>
                  <a:pt x="10437876" y="0"/>
                </a:lnTo>
                <a:lnTo>
                  <a:pt x="0" y="0"/>
                </a:lnTo>
                <a:lnTo>
                  <a:pt x="0" y="1368552"/>
                </a:lnTo>
                <a:close/>
              </a:path>
            </a:pathLst>
          </a:custGeom>
          <a:solidFill>
            <a:srgbClr val="252525"/>
          </a:solidFill>
        </p:spPr>
        <p:txBody>
          <a:bodyPr wrap="square" lIns="0" tIns="0" rIns="0" bIns="0" rtlCol="0"/>
          <a:lstStyle/>
          <a:p>
            <a:endParaRPr dirty="0"/>
          </a:p>
        </p:txBody>
      </p:sp>
      <p:sp>
        <p:nvSpPr>
          <p:cNvPr id="5" name="object 5"/>
          <p:cNvSpPr/>
          <p:nvPr/>
        </p:nvSpPr>
        <p:spPr>
          <a:xfrm>
            <a:off x="7939279" y="1314450"/>
            <a:ext cx="1202531" cy="1026795"/>
          </a:xfrm>
          <a:custGeom>
            <a:avLst/>
            <a:gdLst/>
            <a:ahLst/>
            <a:cxnLst/>
            <a:rect l="l" t="t" r="r" b="b"/>
            <a:pathLst>
              <a:path w="1603375" h="1369060">
                <a:moveTo>
                  <a:pt x="0" y="1368552"/>
                </a:moveTo>
                <a:lnTo>
                  <a:pt x="1603248" y="1368552"/>
                </a:lnTo>
                <a:lnTo>
                  <a:pt x="1603248" y="0"/>
                </a:lnTo>
                <a:lnTo>
                  <a:pt x="0" y="0"/>
                </a:lnTo>
                <a:lnTo>
                  <a:pt x="0" y="1368552"/>
                </a:lnTo>
                <a:close/>
              </a:path>
            </a:pathLst>
          </a:custGeom>
          <a:solidFill>
            <a:srgbClr val="EF9315"/>
          </a:solidFill>
        </p:spPr>
        <p:txBody>
          <a:bodyPr wrap="square" lIns="0" tIns="0" rIns="0" bIns="0" rtlCol="0"/>
          <a:lstStyle/>
          <a:p>
            <a:endParaRPr dirty="0"/>
          </a:p>
        </p:txBody>
      </p:sp>
      <p:sp>
        <p:nvSpPr>
          <p:cNvPr id="6" name="object 6"/>
          <p:cNvSpPr txBox="1">
            <a:spLocks noGrp="1"/>
          </p:cNvSpPr>
          <p:nvPr>
            <p:ph type="title"/>
          </p:nvPr>
        </p:nvSpPr>
        <p:spPr>
          <a:xfrm>
            <a:off x="569290" y="1581721"/>
            <a:ext cx="2079784" cy="425116"/>
          </a:xfrm>
          <a:prstGeom prst="rect">
            <a:avLst/>
          </a:prstGeom>
        </p:spPr>
        <p:txBody>
          <a:bodyPr vert="horz" wrap="square" lIns="0" tIns="9525" rIns="0" bIns="0" rtlCol="0">
            <a:spAutoFit/>
          </a:bodyPr>
          <a:lstStyle/>
          <a:p>
            <a:pPr marL="9525">
              <a:spcBef>
                <a:spcPts val="75"/>
              </a:spcBef>
            </a:pPr>
            <a:r>
              <a:rPr dirty="0"/>
              <a:t>The</a:t>
            </a:r>
            <a:r>
              <a:rPr spc="-41" dirty="0"/>
              <a:t> </a:t>
            </a:r>
            <a:r>
              <a:rPr spc="-30" dirty="0"/>
              <a:t>Variables</a:t>
            </a:r>
          </a:p>
        </p:txBody>
      </p:sp>
      <p:sp>
        <p:nvSpPr>
          <p:cNvPr id="7" name="object 7"/>
          <p:cNvSpPr txBox="1"/>
          <p:nvPr/>
        </p:nvSpPr>
        <p:spPr>
          <a:xfrm>
            <a:off x="569290" y="2600896"/>
            <a:ext cx="3487103" cy="990656"/>
          </a:xfrm>
          <a:prstGeom prst="rect">
            <a:avLst/>
          </a:prstGeom>
        </p:spPr>
        <p:txBody>
          <a:bodyPr vert="horz" wrap="square" lIns="0" tIns="9525" rIns="0" bIns="0" rtlCol="0">
            <a:spAutoFit/>
          </a:bodyPr>
          <a:lstStyle/>
          <a:p>
            <a:pPr marL="9525">
              <a:spcBef>
                <a:spcPts val="75"/>
              </a:spcBef>
            </a:pPr>
            <a:r>
              <a:rPr spc="-8" dirty="0">
                <a:solidFill>
                  <a:srgbClr val="FFFFFF"/>
                </a:solidFill>
                <a:latin typeface="Trebuchet MS"/>
                <a:cs typeface="Trebuchet MS"/>
              </a:rPr>
              <a:t>Independent: </a:t>
            </a:r>
            <a:r>
              <a:rPr spc="-60" dirty="0">
                <a:solidFill>
                  <a:srgbClr val="FFFFFF"/>
                </a:solidFill>
                <a:latin typeface="Trebuchet MS"/>
                <a:cs typeface="Trebuchet MS"/>
              </a:rPr>
              <a:t>Test</a:t>
            </a:r>
            <a:r>
              <a:rPr dirty="0">
                <a:solidFill>
                  <a:srgbClr val="FFFFFF"/>
                </a:solidFill>
                <a:latin typeface="Trebuchet MS"/>
                <a:cs typeface="Trebuchet MS"/>
              </a:rPr>
              <a:t> </a:t>
            </a:r>
            <a:r>
              <a:rPr spc="-4" dirty="0">
                <a:solidFill>
                  <a:srgbClr val="FFFFFF"/>
                </a:solidFill>
                <a:latin typeface="Trebuchet MS"/>
                <a:cs typeface="Trebuchet MS"/>
              </a:rPr>
              <a:t>Questions</a:t>
            </a:r>
            <a:endParaRPr dirty="0">
              <a:latin typeface="Trebuchet MS"/>
              <a:cs typeface="Trebuchet MS"/>
            </a:endParaRPr>
          </a:p>
          <a:p>
            <a:pPr>
              <a:spcBef>
                <a:spcPts val="41"/>
              </a:spcBef>
            </a:pPr>
            <a:endParaRPr sz="2775" dirty="0">
              <a:latin typeface="Times New Roman"/>
              <a:cs typeface="Times New Roman"/>
            </a:endParaRPr>
          </a:p>
          <a:p>
            <a:pPr marL="9525"/>
            <a:r>
              <a:rPr spc="-8" dirty="0">
                <a:solidFill>
                  <a:srgbClr val="FFFFFF"/>
                </a:solidFill>
                <a:latin typeface="Trebuchet MS"/>
                <a:cs typeface="Trebuchet MS"/>
              </a:rPr>
              <a:t>Dependent: </a:t>
            </a:r>
            <a:r>
              <a:rPr spc="-11" dirty="0">
                <a:solidFill>
                  <a:srgbClr val="FFFFFF"/>
                </a:solidFill>
                <a:latin typeface="Trebuchet MS"/>
                <a:cs typeface="Trebuchet MS"/>
              </a:rPr>
              <a:t>Physiological</a:t>
            </a:r>
            <a:r>
              <a:rPr spc="34" dirty="0">
                <a:solidFill>
                  <a:srgbClr val="FFFFFF"/>
                </a:solidFill>
                <a:latin typeface="Trebuchet MS"/>
                <a:cs typeface="Trebuchet MS"/>
              </a:rPr>
              <a:t> </a:t>
            </a:r>
            <a:r>
              <a:rPr spc="-4" dirty="0">
                <a:solidFill>
                  <a:srgbClr val="FFFFFF"/>
                </a:solidFill>
                <a:latin typeface="Trebuchet MS"/>
                <a:cs typeface="Trebuchet MS"/>
              </a:rPr>
              <a:t>arousals</a:t>
            </a:r>
            <a:endParaRPr dirty="0">
              <a:latin typeface="Trebuchet MS"/>
              <a:cs typeface="Trebuchet MS"/>
            </a:endParaRPr>
          </a:p>
        </p:txBody>
      </p:sp>
      <p:sp>
        <p:nvSpPr>
          <p:cNvPr id="8" name="object 8"/>
          <p:cNvSpPr/>
          <p:nvPr/>
        </p:nvSpPr>
        <p:spPr>
          <a:xfrm>
            <a:off x="5110353" y="857250"/>
            <a:ext cx="2858643" cy="5143497"/>
          </a:xfrm>
          <a:prstGeom prst="rect">
            <a:avLst/>
          </a:prstGeom>
          <a:blipFill>
            <a:blip r:embed="rId4" cstate="print"/>
            <a:stretch>
              <a:fillRect/>
            </a:stretch>
          </a:blipFill>
        </p:spPr>
        <p:txBody>
          <a:bodyPr wrap="square" lIns="0" tIns="0" rIns="0" bIns="0" rtlCol="0"/>
          <a:lstStyle/>
          <a:p>
            <a:endParaRP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35150"/>
            <a:ext cx="7828407" cy="241172"/>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7939278" y="2335150"/>
            <a:ext cx="1202436" cy="10858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0" y="1314450"/>
            <a:ext cx="7828598" cy="1026795"/>
          </a:xfrm>
          <a:custGeom>
            <a:avLst/>
            <a:gdLst/>
            <a:ahLst/>
            <a:cxnLst/>
            <a:rect l="l" t="t" r="r" b="b"/>
            <a:pathLst>
              <a:path w="10438130" h="1369060">
                <a:moveTo>
                  <a:pt x="0" y="1368552"/>
                </a:moveTo>
                <a:lnTo>
                  <a:pt x="10437876" y="1368552"/>
                </a:lnTo>
                <a:lnTo>
                  <a:pt x="10437876" y="0"/>
                </a:lnTo>
                <a:lnTo>
                  <a:pt x="0" y="0"/>
                </a:lnTo>
                <a:lnTo>
                  <a:pt x="0" y="1368552"/>
                </a:lnTo>
                <a:close/>
              </a:path>
            </a:pathLst>
          </a:custGeom>
          <a:solidFill>
            <a:srgbClr val="252525"/>
          </a:solidFill>
        </p:spPr>
        <p:txBody>
          <a:bodyPr wrap="square" lIns="0" tIns="0" rIns="0" bIns="0" rtlCol="0"/>
          <a:lstStyle/>
          <a:p>
            <a:endParaRPr dirty="0"/>
          </a:p>
        </p:txBody>
      </p:sp>
      <p:sp>
        <p:nvSpPr>
          <p:cNvPr id="5" name="object 5"/>
          <p:cNvSpPr/>
          <p:nvPr/>
        </p:nvSpPr>
        <p:spPr>
          <a:xfrm>
            <a:off x="7939279" y="1314450"/>
            <a:ext cx="1202531" cy="1026795"/>
          </a:xfrm>
          <a:custGeom>
            <a:avLst/>
            <a:gdLst/>
            <a:ahLst/>
            <a:cxnLst/>
            <a:rect l="l" t="t" r="r" b="b"/>
            <a:pathLst>
              <a:path w="1603375" h="1369060">
                <a:moveTo>
                  <a:pt x="0" y="1368552"/>
                </a:moveTo>
                <a:lnTo>
                  <a:pt x="1603248" y="1368552"/>
                </a:lnTo>
                <a:lnTo>
                  <a:pt x="1603248" y="0"/>
                </a:lnTo>
                <a:lnTo>
                  <a:pt x="0" y="0"/>
                </a:lnTo>
                <a:lnTo>
                  <a:pt x="0" y="1368552"/>
                </a:lnTo>
                <a:close/>
              </a:path>
            </a:pathLst>
          </a:custGeom>
          <a:solidFill>
            <a:srgbClr val="EF9315"/>
          </a:solidFill>
        </p:spPr>
        <p:txBody>
          <a:bodyPr wrap="square" lIns="0" tIns="0" rIns="0" bIns="0" rtlCol="0"/>
          <a:lstStyle/>
          <a:p>
            <a:endParaRPr dirty="0"/>
          </a:p>
        </p:txBody>
      </p:sp>
      <p:sp>
        <p:nvSpPr>
          <p:cNvPr id="6" name="object 6"/>
          <p:cNvSpPr txBox="1">
            <a:spLocks noGrp="1"/>
          </p:cNvSpPr>
          <p:nvPr>
            <p:ph type="title"/>
          </p:nvPr>
        </p:nvSpPr>
        <p:spPr>
          <a:xfrm>
            <a:off x="569290" y="1581721"/>
            <a:ext cx="3250406" cy="425116"/>
          </a:xfrm>
          <a:prstGeom prst="rect">
            <a:avLst/>
          </a:prstGeom>
        </p:spPr>
        <p:txBody>
          <a:bodyPr vert="horz" wrap="square" lIns="0" tIns="9525" rIns="0" bIns="0" rtlCol="0">
            <a:spAutoFit/>
          </a:bodyPr>
          <a:lstStyle/>
          <a:p>
            <a:pPr marL="9525">
              <a:spcBef>
                <a:spcPts val="75"/>
              </a:spcBef>
            </a:pPr>
            <a:r>
              <a:rPr spc="-4" dirty="0"/>
              <a:t>Underlying</a:t>
            </a:r>
            <a:r>
              <a:rPr spc="-53" dirty="0"/>
              <a:t> </a:t>
            </a:r>
            <a:r>
              <a:rPr spc="-15" dirty="0"/>
              <a:t>Principles</a:t>
            </a:r>
          </a:p>
        </p:txBody>
      </p:sp>
      <p:sp>
        <p:nvSpPr>
          <p:cNvPr id="7" name="object 7"/>
          <p:cNvSpPr txBox="1"/>
          <p:nvPr/>
        </p:nvSpPr>
        <p:spPr>
          <a:xfrm>
            <a:off x="569290" y="2600896"/>
            <a:ext cx="6744653" cy="2703144"/>
          </a:xfrm>
          <a:prstGeom prst="rect">
            <a:avLst/>
          </a:prstGeom>
        </p:spPr>
        <p:txBody>
          <a:bodyPr vert="horz" wrap="square" lIns="0" tIns="40481" rIns="0" bIns="0" rtlCol="0">
            <a:spAutoFit/>
          </a:bodyPr>
          <a:lstStyle/>
          <a:p>
            <a:pPr marL="9525" marR="3810">
              <a:lnSpc>
                <a:spcPts val="1943"/>
              </a:lnSpc>
              <a:spcBef>
                <a:spcPts val="319"/>
              </a:spcBef>
              <a:tabLst>
                <a:tab pos="5001101" algn="l"/>
              </a:tabLst>
            </a:pPr>
            <a:r>
              <a:rPr dirty="0">
                <a:solidFill>
                  <a:srgbClr val="FFFFFF"/>
                </a:solidFill>
                <a:latin typeface="Trebuchet MS"/>
                <a:cs typeface="Trebuchet MS"/>
              </a:rPr>
              <a:t>The </a:t>
            </a:r>
            <a:r>
              <a:rPr spc="-4" dirty="0">
                <a:solidFill>
                  <a:srgbClr val="FFFFFF"/>
                </a:solidFill>
                <a:latin typeface="Trebuchet MS"/>
                <a:cs typeface="Trebuchet MS"/>
              </a:rPr>
              <a:t>polygraph </a:t>
            </a:r>
            <a:r>
              <a:rPr dirty="0">
                <a:solidFill>
                  <a:srgbClr val="FFFFFF"/>
                </a:solidFill>
                <a:latin typeface="Trebuchet MS"/>
                <a:cs typeface="Trebuchet MS"/>
              </a:rPr>
              <a:t>records </a:t>
            </a:r>
            <a:r>
              <a:rPr b="1" u="heavy" spc="-4" dirty="0">
                <a:solidFill>
                  <a:srgbClr val="FFFF00"/>
                </a:solidFill>
                <a:uFill>
                  <a:solidFill>
                    <a:srgbClr val="FFFFFF"/>
                  </a:solidFill>
                </a:uFill>
                <a:latin typeface="Trebuchet MS"/>
                <a:cs typeface="Trebuchet MS"/>
              </a:rPr>
              <a:t>arousals</a:t>
            </a:r>
            <a:r>
              <a:rPr spc="-4" dirty="0">
                <a:solidFill>
                  <a:srgbClr val="FFFFFF"/>
                </a:solidFill>
                <a:latin typeface="Trebuchet MS"/>
                <a:cs typeface="Trebuchet MS"/>
              </a:rPr>
              <a:t>,</a:t>
            </a:r>
            <a:r>
              <a:rPr spc="49" dirty="0">
                <a:solidFill>
                  <a:srgbClr val="FFFFFF"/>
                </a:solidFill>
                <a:latin typeface="Trebuchet MS"/>
                <a:cs typeface="Trebuchet MS"/>
              </a:rPr>
              <a:t> </a:t>
            </a:r>
            <a:r>
              <a:rPr spc="-4" dirty="0">
                <a:solidFill>
                  <a:srgbClr val="FFFFFF"/>
                </a:solidFill>
                <a:latin typeface="Trebuchet MS"/>
                <a:cs typeface="Trebuchet MS"/>
              </a:rPr>
              <a:t>not deception.	If we assume</a:t>
            </a:r>
            <a:r>
              <a:rPr spc="-56" dirty="0">
                <a:solidFill>
                  <a:srgbClr val="FFFFFF"/>
                </a:solidFill>
                <a:latin typeface="Trebuchet MS"/>
                <a:cs typeface="Trebuchet MS"/>
              </a:rPr>
              <a:t> </a:t>
            </a:r>
            <a:r>
              <a:rPr spc="-4" dirty="0">
                <a:solidFill>
                  <a:srgbClr val="FFFFFF"/>
                </a:solidFill>
                <a:latin typeface="Trebuchet MS"/>
                <a:cs typeface="Trebuchet MS"/>
              </a:rPr>
              <a:t>the  polygraph is only </a:t>
            </a:r>
            <a:r>
              <a:rPr dirty="0">
                <a:solidFill>
                  <a:srgbClr val="FFFFFF"/>
                </a:solidFill>
                <a:latin typeface="Trebuchet MS"/>
                <a:cs typeface="Trebuchet MS"/>
              </a:rPr>
              <a:t>a lie </a:t>
            </a:r>
            <a:r>
              <a:rPr spc="-4" dirty="0">
                <a:solidFill>
                  <a:srgbClr val="FFFFFF"/>
                </a:solidFill>
                <a:latin typeface="Trebuchet MS"/>
                <a:cs typeface="Trebuchet MS"/>
              </a:rPr>
              <a:t>detector</a:t>
            </a:r>
            <a:r>
              <a:rPr lang="en-US" spc="-4" dirty="0">
                <a:solidFill>
                  <a:srgbClr val="FFFFFF"/>
                </a:solidFill>
                <a:latin typeface="Trebuchet MS"/>
                <a:cs typeface="Trebuchet MS"/>
              </a:rPr>
              <a:t>,</a:t>
            </a:r>
            <a:r>
              <a:rPr spc="-4" dirty="0">
                <a:solidFill>
                  <a:srgbClr val="FFFFFF"/>
                </a:solidFill>
                <a:latin typeface="Trebuchet MS"/>
                <a:cs typeface="Trebuchet MS"/>
              </a:rPr>
              <a:t> we will make certain mistakes in  question development and</a:t>
            </a:r>
            <a:r>
              <a:rPr spc="45" dirty="0">
                <a:solidFill>
                  <a:srgbClr val="FFFFFF"/>
                </a:solidFill>
                <a:latin typeface="Trebuchet MS"/>
                <a:cs typeface="Trebuchet MS"/>
              </a:rPr>
              <a:t> </a:t>
            </a:r>
            <a:r>
              <a:rPr spc="-8" dirty="0">
                <a:solidFill>
                  <a:srgbClr val="FFFFFF"/>
                </a:solidFill>
                <a:latin typeface="Trebuchet MS"/>
                <a:cs typeface="Trebuchet MS"/>
              </a:rPr>
              <a:t>presentation.</a:t>
            </a:r>
            <a:endParaRPr dirty="0">
              <a:latin typeface="Trebuchet MS"/>
              <a:cs typeface="Trebuchet MS"/>
            </a:endParaRPr>
          </a:p>
          <a:p>
            <a:pPr>
              <a:spcBef>
                <a:spcPts val="15"/>
              </a:spcBef>
            </a:pPr>
            <a:endParaRPr sz="2775" dirty="0">
              <a:latin typeface="Times New Roman"/>
              <a:cs typeface="Times New Roman"/>
            </a:endParaRPr>
          </a:p>
          <a:p>
            <a:pPr marL="9525">
              <a:lnSpc>
                <a:spcPts val="2051"/>
              </a:lnSpc>
              <a:spcBef>
                <a:spcPts val="4"/>
              </a:spcBef>
            </a:pPr>
            <a:r>
              <a:rPr spc="-4" dirty="0">
                <a:solidFill>
                  <a:srgbClr val="FFFFFF"/>
                </a:solidFill>
                <a:latin typeface="Trebuchet MS"/>
                <a:cs typeface="Trebuchet MS"/>
              </a:rPr>
              <a:t>Arousals can be spontaneous (meaningless) </a:t>
            </a:r>
            <a:r>
              <a:rPr dirty="0">
                <a:solidFill>
                  <a:srgbClr val="FFFFFF"/>
                </a:solidFill>
                <a:latin typeface="Trebuchet MS"/>
                <a:cs typeface="Trebuchet MS"/>
              </a:rPr>
              <a:t>or </a:t>
            </a:r>
            <a:r>
              <a:rPr spc="-4" dirty="0">
                <a:solidFill>
                  <a:srgbClr val="FFFFFF"/>
                </a:solidFill>
                <a:latin typeface="Trebuchet MS"/>
                <a:cs typeface="Trebuchet MS"/>
              </a:rPr>
              <a:t>associated with</a:t>
            </a:r>
            <a:r>
              <a:rPr spc="101" dirty="0">
                <a:solidFill>
                  <a:srgbClr val="FFFFFF"/>
                </a:solidFill>
                <a:latin typeface="Trebuchet MS"/>
                <a:cs typeface="Trebuchet MS"/>
              </a:rPr>
              <a:t> </a:t>
            </a:r>
            <a:r>
              <a:rPr dirty="0">
                <a:solidFill>
                  <a:srgbClr val="FFFFFF"/>
                </a:solidFill>
                <a:latin typeface="Trebuchet MS"/>
                <a:cs typeface="Trebuchet MS"/>
              </a:rPr>
              <a:t>a</a:t>
            </a:r>
            <a:endParaRPr dirty="0">
              <a:latin typeface="Trebuchet MS"/>
              <a:cs typeface="Trebuchet MS"/>
            </a:endParaRPr>
          </a:p>
          <a:p>
            <a:pPr marL="9525">
              <a:lnSpc>
                <a:spcPts val="2051"/>
              </a:lnSpc>
            </a:pPr>
            <a:r>
              <a:rPr dirty="0">
                <a:solidFill>
                  <a:srgbClr val="FFFFFF"/>
                </a:solidFill>
                <a:latin typeface="Trebuchet MS"/>
                <a:cs typeface="Trebuchet MS"/>
              </a:rPr>
              <a:t>stimulus </a:t>
            </a:r>
            <a:r>
              <a:rPr spc="-4" dirty="0">
                <a:solidFill>
                  <a:srgbClr val="FFFFFF"/>
                </a:solidFill>
                <a:latin typeface="Trebuchet MS"/>
                <a:cs typeface="Trebuchet MS"/>
              </a:rPr>
              <a:t>(possibly</a:t>
            </a:r>
            <a:r>
              <a:rPr spc="38" dirty="0">
                <a:solidFill>
                  <a:srgbClr val="FFFFFF"/>
                </a:solidFill>
                <a:latin typeface="Trebuchet MS"/>
                <a:cs typeface="Trebuchet MS"/>
              </a:rPr>
              <a:t> </a:t>
            </a:r>
            <a:r>
              <a:rPr spc="-4" dirty="0">
                <a:solidFill>
                  <a:srgbClr val="FFFFFF"/>
                </a:solidFill>
                <a:latin typeface="Trebuchet MS"/>
                <a:cs typeface="Trebuchet MS"/>
              </a:rPr>
              <a:t>meaningful).</a:t>
            </a:r>
            <a:endParaRPr dirty="0">
              <a:latin typeface="Trebuchet MS"/>
              <a:cs typeface="Trebuchet MS"/>
            </a:endParaRPr>
          </a:p>
          <a:p>
            <a:pPr>
              <a:spcBef>
                <a:spcPts val="30"/>
              </a:spcBef>
            </a:pPr>
            <a:endParaRPr sz="2775" dirty="0">
              <a:latin typeface="Times New Roman"/>
              <a:cs typeface="Times New Roman"/>
            </a:endParaRPr>
          </a:p>
          <a:p>
            <a:pPr marL="9525">
              <a:lnSpc>
                <a:spcPts val="2051"/>
              </a:lnSpc>
            </a:pPr>
            <a:r>
              <a:rPr spc="-4" dirty="0">
                <a:solidFill>
                  <a:srgbClr val="FFFFFF"/>
                </a:solidFill>
                <a:latin typeface="Trebuchet MS"/>
                <a:cs typeface="Trebuchet MS"/>
              </a:rPr>
              <a:t>If arising </a:t>
            </a:r>
            <a:r>
              <a:rPr dirty="0">
                <a:solidFill>
                  <a:srgbClr val="FFFFFF"/>
                </a:solidFill>
                <a:latin typeface="Trebuchet MS"/>
                <a:cs typeface="Trebuchet MS"/>
              </a:rPr>
              <a:t>from </a:t>
            </a:r>
            <a:r>
              <a:rPr spc="-8" dirty="0">
                <a:solidFill>
                  <a:srgbClr val="FFFFFF"/>
                </a:solidFill>
                <a:latin typeface="Trebuchet MS"/>
                <a:cs typeface="Trebuchet MS"/>
              </a:rPr>
              <a:t>the </a:t>
            </a:r>
            <a:r>
              <a:rPr dirty="0">
                <a:solidFill>
                  <a:srgbClr val="FFFFFF"/>
                </a:solidFill>
                <a:latin typeface="Trebuchet MS"/>
                <a:cs typeface="Trebuchet MS"/>
              </a:rPr>
              <a:t>stimulus, </a:t>
            </a:r>
            <a:r>
              <a:rPr spc="-4" dirty="0">
                <a:solidFill>
                  <a:srgbClr val="FFFFFF"/>
                </a:solidFill>
                <a:latin typeface="Trebuchet MS"/>
                <a:cs typeface="Trebuchet MS"/>
              </a:rPr>
              <a:t>it is due to at </a:t>
            </a:r>
            <a:r>
              <a:rPr dirty="0">
                <a:solidFill>
                  <a:srgbClr val="FFFFFF"/>
                </a:solidFill>
                <a:latin typeface="Trebuchet MS"/>
                <a:cs typeface="Trebuchet MS"/>
              </a:rPr>
              <a:t>least </a:t>
            </a:r>
            <a:r>
              <a:rPr u="heavy" spc="-4" dirty="0">
                <a:solidFill>
                  <a:srgbClr val="FFFF00"/>
                </a:solidFill>
                <a:uFill>
                  <a:solidFill>
                    <a:srgbClr val="FFFFFF"/>
                  </a:solidFill>
                </a:uFill>
                <a:latin typeface="Trebuchet MS"/>
                <a:cs typeface="Trebuchet MS"/>
              </a:rPr>
              <a:t>one </a:t>
            </a:r>
            <a:r>
              <a:rPr u="heavy" dirty="0">
                <a:solidFill>
                  <a:srgbClr val="FFFF00"/>
                </a:solidFill>
                <a:uFill>
                  <a:solidFill>
                    <a:srgbClr val="FFFFFF"/>
                  </a:solidFill>
                </a:uFill>
                <a:latin typeface="Trebuchet MS"/>
                <a:cs typeface="Trebuchet MS"/>
              </a:rPr>
              <a:t>of</a:t>
            </a:r>
            <a:r>
              <a:rPr u="heavy" spc="53" dirty="0">
                <a:solidFill>
                  <a:srgbClr val="FFFF00"/>
                </a:solidFill>
                <a:uFill>
                  <a:solidFill>
                    <a:srgbClr val="FFFFFF"/>
                  </a:solidFill>
                </a:uFill>
                <a:latin typeface="Trebuchet MS"/>
                <a:cs typeface="Trebuchet MS"/>
              </a:rPr>
              <a:t> </a:t>
            </a:r>
            <a:r>
              <a:rPr u="heavy" spc="-4" dirty="0">
                <a:solidFill>
                  <a:srgbClr val="FFFF00"/>
                </a:solidFill>
                <a:uFill>
                  <a:solidFill>
                    <a:srgbClr val="FFFFFF"/>
                  </a:solidFill>
                </a:uFill>
                <a:latin typeface="Trebuchet MS"/>
                <a:cs typeface="Trebuchet MS"/>
              </a:rPr>
              <a:t>three</a:t>
            </a:r>
            <a:endParaRPr dirty="0">
              <a:solidFill>
                <a:srgbClr val="FFFF00"/>
              </a:solidFill>
              <a:latin typeface="Trebuchet MS"/>
              <a:cs typeface="Trebuchet MS"/>
            </a:endParaRPr>
          </a:p>
          <a:p>
            <a:pPr marL="9525">
              <a:lnSpc>
                <a:spcPts val="2051"/>
              </a:lnSpc>
            </a:pPr>
            <a:r>
              <a:rPr u="heavy" spc="-4" dirty="0">
                <a:solidFill>
                  <a:srgbClr val="FFFF00"/>
                </a:solidFill>
                <a:uFill>
                  <a:solidFill>
                    <a:srgbClr val="FFFFFF"/>
                  </a:solidFill>
                </a:uFill>
                <a:latin typeface="Trebuchet MS"/>
                <a:cs typeface="Trebuchet MS"/>
              </a:rPr>
              <a:t>characteristics </a:t>
            </a:r>
            <a:r>
              <a:rPr u="heavy" dirty="0">
                <a:solidFill>
                  <a:srgbClr val="FFFF00"/>
                </a:solidFill>
                <a:uFill>
                  <a:solidFill>
                    <a:srgbClr val="FFFFFF"/>
                  </a:solidFill>
                </a:uFill>
                <a:latin typeface="Trebuchet MS"/>
                <a:cs typeface="Trebuchet MS"/>
              </a:rPr>
              <a:t>of </a:t>
            </a:r>
            <a:r>
              <a:rPr u="heavy" spc="-4" dirty="0">
                <a:solidFill>
                  <a:srgbClr val="FFFF00"/>
                </a:solidFill>
                <a:uFill>
                  <a:solidFill>
                    <a:srgbClr val="FFFFFF"/>
                  </a:solidFill>
                </a:uFill>
                <a:latin typeface="Trebuchet MS"/>
                <a:cs typeface="Trebuchet MS"/>
              </a:rPr>
              <a:t>the</a:t>
            </a:r>
            <a:r>
              <a:rPr u="heavy" spc="19" dirty="0">
                <a:solidFill>
                  <a:srgbClr val="FFFF00"/>
                </a:solidFill>
                <a:uFill>
                  <a:solidFill>
                    <a:srgbClr val="FFFFFF"/>
                  </a:solidFill>
                </a:uFill>
                <a:latin typeface="Trebuchet MS"/>
                <a:cs typeface="Trebuchet MS"/>
              </a:rPr>
              <a:t> </a:t>
            </a:r>
            <a:r>
              <a:rPr u="heavy" dirty="0">
                <a:solidFill>
                  <a:srgbClr val="FFFF00"/>
                </a:solidFill>
                <a:uFill>
                  <a:solidFill>
                    <a:srgbClr val="FFFFFF"/>
                  </a:solidFill>
                </a:uFill>
                <a:latin typeface="Trebuchet MS"/>
                <a:cs typeface="Trebuchet MS"/>
              </a:rPr>
              <a:t>stimulus.</a:t>
            </a:r>
            <a:endParaRPr dirty="0">
              <a:solidFill>
                <a:srgbClr val="FFFF00"/>
              </a:solidFill>
              <a:latin typeface="Trebuchet MS"/>
              <a:cs typeface="Trebuchet M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35150"/>
            <a:ext cx="7828407" cy="241172"/>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7939278" y="2335150"/>
            <a:ext cx="1202436" cy="10858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35072" y="1352141"/>
            <a:ext cx="7828598" cy="1026795"/>
          </a:xfrm>
          <a:custGeom>
            <a:avLst/>
            <a:gdLst/>
            <a:ahLst/>
            <a:cxnLst/>
            <a:rect l="l" t="t" r="r" b="b"/>
            <a:pathLst>
              <a:path w="10438130" h="1369060">
                <a:moveTo>
                  <a:pt x="0" y="1368552"/>
                </a:moveTo>
                <a:lnTo>
                  <a:pt x="10437876" y="1368552"/>
                </a:lnTo>
                <a:lnTo>
                  <a:pt x="10437876" y="0"/>
                </a:lnTo>
                <a:lnTo>
                  <a:pt x="0" y="0"/>
                </a:lnTo>
                <a:lnTo>
                  <a:pt x="0" y="1368552"/>
                </a:lnTo>
                <a:close/>
              </a:path>
            </a:pathLst>
          </a:custGeom>
          <a:solidFill>
            <a:srgbClr val="252525"/>
          </a:solidFill>
        </p:spPr>
        <p:txBody>
          <a:bodyPr wrap="square" lIns="0" tIns="0" rIns="0" bIns="0" rtlCol="0"/>
          <a:lstStyle/>
          <a:p>
            <a:endParaRPr dirty="0"/>
          </a:p>
        </p:txBody>
      </p:sp>
      <p:sp>
        <p:nvSpPr>
          <p:cNvPr id="5" name="object 5"/>
          <p:cNvSpPr/>
          <p:nvPr/>
        </p:nvSpPr>
        <p:spPr>
          <a:xfrm>
            <a:off x="7939279" y="1314450"/>
            <a:ext cx="1202531" cy="1026795"/>
          </a:xfrm>
          <a:custGeom>
            <a:avLst/>
            <a:gdLst/>
            <a:ahLst/>
            <a:cxnLst/>
            <a:rect l="l" t="t" r="r" b="b"/>
            <a:pathLst>
              <a:path w="1603375" h="1369060">
                <a:moveTo>
                  <a:pt x="0" y="1368552"/>
                </a:moveTo>
                <a:lnTo>
                  <a:pt x="1603248" y="1368552"/>
                </a:lnTo>
                <a:lnTo>
                  <a:pt x="1603248" y="0"/>
                </a:lnTo>
                <a:lnTo>
                  <a:pt x="0" y="0"/>
                </a:lnTo>
                <a:lnTo>
                  <a:pt x="0" y="1368552"/>
                </a:lnTo>
                <a:close/>
              </a:path>
            </a:pathLst>
          </a:custGeom>
          <a:solidFill>
            <a:srgbClr val="EF9315"/>
          </a:solidFill>
        </p:spPr>
        <p:txBody>
          <a:bodyPr wrap="square" lIns="0" tIns="0" rIns="0" bIns="0" rtlCol="0"/>
          <a:lstStyle/>
          <a:p>
            <a:endParaRPr dirty="0"/>
          </a:p>
        </p:txBody>
      </p:sp>
      <p:sp>
        <p:nvSpPr>
          <p:cNvPr id="6" name="object 6"/>
          <p:cNvSpPr txBox="1">
            <a:spLocks noGrp="1"/>
          </p:cNvSpPr>
          <p:nvPr>
            <p:ph type="title"/>
          </p:nvPr>
        </p:nvSpPr>
        <p:spPr>
          <a:xfrm>
            <a:off x="569290" y="1581721"/>
            <a:ext cx="6974510" cy="425116"/>
          </a:xfrm>
          <a:prstGeom prst="rect">
            <a:avLst/>
          </a:prstGeom>
        </p:spPr>
        <p:txBody>
          <a:bodyPr vert="horz" wrap="square" lIns="0" tIns="9525" rIns="0" bIns="0" rtlCol="0">
            <a:spAutoFit/>
          </a:bodyPr>
          <a:lstStyle/>
          <a:p>
            <a:pPr marL="9525" algn="ctr">
              <a:spcBef>
                <a:spcPts val="75"/>
              </a:spcBef>
            </a:pPr>
            <a:r>
              <a:rPr dirty="0"/>
              <a:t>Three</a:t>
            </a:r>
            <a:r>
              <a:rPr spc="-30" dirty="0"/>
              <a:t> </a:t>
            </a:r>
            <a:r>
              <a:rPr spc="-4" dirty="0"/>
              <a:t>Characteristics</a:t>
            </a:r>
            <a:r>
              <a:rPr lang="en-US" spc="-4" dirty="0"/>
              <a:t> of Stimulus</a:t>
            </a:r>
            <a:endParaRPr spc="-4" dirty="0"/>
          </a:p>
        </p:txBody>
      </p:sp>
      <p:sp>
        <p:nvSpPr>
          <p:cNvPr id="7" name="object 7"/>
          <p:cNvSpPr txBox="1"/>
          <p:nvPr/>
        </p:nvSpPr>
        <p:spPr>
          <a:xfrm>
            <a:off x="440816" y="2422722"/>
            <a:ext cx="7754303" cy="3172824"/>
          </a:xfrm>
          <a:prstGeom prst="rect">
            <a:avLst/>
          </a:prstGeom>
        </p:spPr>
        <p:txBody>
          <a:bodyPr vert="horz" wrap="square" lIns="0" tIns="165259" rIns="0" bIns="0" rtlCol="0">
            <a:spAutoFit/>
          </a:bodyPr>
          <a:lstStyle/>
          <a:p>
            <a:pPr marL="9525">
              <a:spcBef>
                <a:spcPts val="1301"/>
              </a:spcBef>
            </a:pPr>
            <a:r>
              <a:rPr sz="3000" u="sng" spc="-8" dirty="0">
                <a:solidFill>
                  <a:srgbClr val="FFFF00"/>
                </a:solidFill>
                <a:latin typeface="Trebuchet MS"/>
                <a:cs typeface="Trebuchet MS"/>
              </a:rPr>
              <a:t>Novelty</a:t>
            </a:r>
            <a:endParaRPr sz="3000" u="sng" dirty="0">
              <a:solidFill>
                <a:srgbClr val="FFFF00"/>
              </a:solidFill>
              <a:latin typeface="Trebuchet MS"/>
              <a:cs typeface="Trebuchet MS"/>
            </a:endParaRPr>
          </a:p>
          <a:p>
            <a:pPr marL="695325">
              <a:spcBef>
                <a:spcPts val="990"/>
              </a:spcBef>
            </a:pPr>
            <a:r>
              <a:rPr sz="2400" spc="-4" dirty="0">
                <a:solidFill>
                  <a:srgbClr val="FFFFFF"/>
                </a:solidFill>
                <a:latin typeface="Trebuchet MS"/>
                <a:cs typeface="Trebuchet MS"/>
              </a:rPr>
              <a:t>Unexpected, </a:t>
            </a:r>
            <a:r>
              <a:rPr sz="2400" spc="-64" dirty="0">
                <a:solidFill>
                  <a:srgbClr val="FFFFFF"/>
                </a:solidFill>
                <a:latin typeface="Trebuchet MS"/>
                <a:cs typeface="Trebuchet MS"/>
              </a:rPr>
              <a:t>new, </a:t>
            </a:r>
            <a:r>
              <a:rPr sz="2400" spc="-4" dirty="0">
                <a:solidFill>
                  <a:srgbClr val="FFFFFF"/>
                </a:solidFill>
                <a:latin typeface="Trebuchet MS"/>
                <a:cs typeface="Trebuchet MS"/>
              </a:rPr>
              <a:t>different, </a:t>
            </a:r>
            <a:r>
              <a:rPr sz="2400" dirty="0">
                <a:solidFill>
                  <a:srgbClr val="FFFFFF"/>
                </a:solidFill>
                <a:latin typeface="Trebuchet MS"/>
                <a:cs typeface="Trebuchet MS"/>
              </a:rPr>
              <a:t>surprising </a:t>
            </a:r>
            <a:r>
              <a:rPr sz="2400" spc="-4" dirty="0">
                <a:solidFill>
                  <a:srgbClr val="FFFFFF"/>
                </a:solidFill>
                <a:latin typeface="Trebuchet MS"/>
                <a:cs typeface="Trebuchet MS"/>
              </a:rPr>
              <a:t>in</a:t>
            </a:r>
            <a:r>
              <a:rPr sz="2400" spc="94" dirty="0">
                <a:solidFill>
                  <a:srgbClr val="FFFFFF"/>
                </a:solidFill>
                <a:latin typeface="Trebuchet MS"/>
                <a:cs typeface="Trebuchet MS"/>
              </a:rPr>
              <a:t> </a:t>
            </a:r>
            <a:r>
              <a:rPr sz="2400" spc="-4" dirty="0">
                <a:solidFill>
                  <a:srgbClr val="FFFFFF"/>
                </a:solidFill>
                <a:latin typeface="Trebuchet MS"/>
                <a:cs typeface="Trebuchet MS"/>
              </a:rPr>
              <a:t>context.</a:t>
            </a:r>
            <a:endParaRPr sz="2400" dirty="0">
              <a:latin typeface="Trebuchet MS"/>
              <a:cs typeface="Trebuchet MS"/>
            </a:endParaRPr>
          </a:p>
          <a:p>
            <a:pPr marL="9525">
              <a:spcBef>
                <a:spcPts val="506"/>
              </a:spcBef>
            </a:pPr>
            <a:r>
              <a:rPr sz="3000" u="sng" spc="-4" dirty="0">
                <a:solidFill>
                  <a:srgbClr val="FFFF00"/>
                </a:solidFill>
                <a:latin typeface="Trebuchet MS"/>
                <a:cs typeface="Trebuchet MS"/>
              </a:rPr>
              <a:t>Intensity</a:t>
            </a:r>
            <a:endParaRPr sz="3000" u="sng" dirty="0">
              <a:solidFill>
                <a:srgbClr val="FFFF00"/>
              </a:solidFill>
              <a:latin typeface="Trebuchet MS"/>
              <a:cs typeface="Trebuchet MS"/>
            </a:endParaRPr>
          </a:p>
          <a:p>
            <a:pPr marL="695325">
              <a:spcBef>
                <a:spcPts val="998"/>
              </a:spcBef>
            </a:pPr>
            <a:r>
              <a:rPr sz="2400" spc="-4" dirty="0">
                <a:solidFill>
                  <a:srgbClr val="FFFFFF"/>
                </a:solidFill>
                <a:latin typeface="Trebuchet MS"/>
                <a:cs typeface="Trebuchet MS"/>
              </a:rPr>
              <a:t>Loud, bright </a:t>
            </a:r>
            <a:r>
              <a:rPr sz="2400" dirty="0">
                <a:solidFill>
                  <a:srgbClr val="FFFFFF"/>
                </a:solidFill>
                <a:latin typeface="Trebuchet MS"/>
                <a:cs typeface="Trebuchet MS"/>
              </a:rPr>
              <a:t>(generally very </a:t>
            </a:r>
            <a:r>
              <a:rPr sz="2400" spc="-4" dirty="0">
                <a:solidFill>
                  <a:srgbClr val="FFFFFF"/>
                </a:solidFill>
                <a:latin typeface="Trebuchet MS"/>
                <a:cs typeface="Trebuchet MS"/>
              </a:rPr>
              <a:t>aversive, e.g.</a:t>
            </a:r>
            <a:r>
              <a:rPr sz="2400" spc="4" dirty="0">
                <a:solidFill>
                  <a:srgbClr val="FFFFFF"/>
                </a:solidFill>
                <a:latin typeface="Trebuchet MS"/>
                <a:cs typeface="Trebuchet MS"/>
              </a:rPr>
              <a:t> </a:t>
            </a:r>
            <a:r>
              <a:rPr sz="2400" spc="-4" dirty="0">
                <a:solidFill>
                  <a:srgbClr val="FFFFFF"/>
                </a:solidFill>
                <a:latin typeface="Trebuchet MS"/>
                <a:cs typeface="Trebuchet MS"/>
              </a:rPr>
              <a:t>painful).</a:t>
            </a:r>
            <a:endParaRPr sz="2400" dirty="0">
              <a:latin typeface="Trebuchet MS"/>
              <a:cs typeface="Trebuchet MS"/>
            </a:endParaRPr>
          </a:p>
          <a:p>
            <a:pPr marL="9525">
              <a:spcBef>
                <a:spcPts val="506"/>
              </a:spcBef>
            </a:pPr>
            <a:r>
              <a:rPr sz="3000" u="sng" spc="-4" dirty="0">
                <a:solidFill>
                  <a:srgbClr val="FFFF00"/>
                </a:solidFill>
                <a:latin typeface="Trebuchet MS"/>
                <a:cs typeface="Trebuchet MS"/>
              </a:rPr>
              <a:t>Salience</a:t>
            </a:r>
            <a:endParaRPr sz="3000" u="sng" dirty="0">
              <a:solidFill>
                <a:srgbClr val="FFFF00"/>
              </a:solidFill>
              <a:latin typeface="Trebuchet MS"/>
              <a:cs typeface="Trebuchet MS"/>
            </a:endParaRPr>
          </a:p>
          <a:p>
            <a:pPr marL="695325">
              <a:spcBef>
                <a:spcPts val="990"/>
              </a:spcBef>
            </a:pPr>
            <a:r>
              <a:rPr sz="2400" spc="-4" dirty="0">
                <a:solidFill>
                  <a:srgbClr val="FFFFFF"/>
                </a:solidFill>
                <a:latin typeface="Trebuchet MS"/>
                <a:cs typeface="Trebuchet MS"/>
              </a:rPr>
              <a:t>Meaningfulness, </a:t>
            </a:r>
            <a:r>
              <a:rPr sz="2400" dirty="0">
                <a:solidFill>
                  <a:srgbClr val="FFFFFF"/>
                </a:solidFill>
                <a:latin typeface="Trebuchet MS"/>
                <a:cs typeface="Trebuchet MS"/>
              </a:rPr>
              <a:t>personal significance,</a:t>
            </a:r>
            <a:r>
              <a:rPr sz="2400" spc="26" dirty="0">
                <a:solidFill>
                  <a:srgbClr val="FFFFFF"/>
                </a:solidFill>
                <a:latin typeface="Trebuchet MS"/>
                <a:cs typeface="Trebuchet MS"/>
              </a:rPr>
              <a:t> </a:t>
            </a:r>
            <a:r>
              <a:rPr sz="2400" spc="-4" dirty="0">
                <a:solidFill>
                  <a:srgbClr val="FFFFFF"/>
                </a:solidFill>
                <a:latin typeface="Trebuchet MS"/>
                <a:cs typeface="Trebuchet MS"/>
              </a:rPr>
              <a:t>importance</a:t>
            </a:r>
            <a:endParaRPr sz="2400" dirty="0">
              <a:latin typeface="Trebuchet MS"/>
              <a:cs typeface="Trebuchet M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35150"/>
            <a:ext cx="7828407" cy="241172"/>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7939278" y="2335150"/>
            <a:ext cx="1202436" cy="10858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0" y="1314450"/>
            <a:ext cx="7828598" cy="1026795"/>
          </a:xfrm>
          <a:custGeom>
            <a:avLst/>
            <a:gdLst/>
            <a:ahLst/>
            <a:cxnLst/>
            <a:rect l="l" t="t" r="r" b="b"/>
            <a:pathLst>
              <a:path w="10438130" h="1369060">
                <a:moveTo>
                  <a:pt x="0" y="1368552"/>
                </a:moveTo>
                <a:lnTo>
                  <a:pt x="10437876" y="1368552"/>
                </a:lnTo>
                <a:lnTo>
                  <a:pt x="10437876" y="0"/>
                </a:lnTo>
                <a:lnTo>
                  <a:pt x="0" y="0"/>
                </a:lnTo>
                <a:lnTo>
                  <a:pt x="0" y="1368552"/>
                </a:lnTo>
                <a:close/>
              </a:path>
            </a:pathLst>
          </a:custGeom>
          <a:solidFill>
            <a:srgbClr val="252525"/>
          </a:solidFill>
        </p:spPr>
        <p:txBody>
          <a:bodyPr wrap="square" lIns="0" tIns="0" rIns="0" bIns="0" rtlCol="0"/>
          <a:lstStyle/>
          <a:p>
            <a:endParaRPr dirty="0"/>
          </a:p>
        </p:txBody>
      </p:sp>
      <p:sp>
        <p:nvSpPr>
          <p:cNvPr id="5" name="object 5"/>
          <p:cNvSpPr/>
          <p:nvPr/>
        </p:nvSpPr>
        <p:spPr>
          <a:xfrm>
            <a:off x="7939279" y="1314450"/>
            <a:ext cx="1202531" cy="1026795"/>
          </a:xfrm>
          <a:custGeom>
            <a:avLst/>
            <a:gdLst/>
            <a:ahLst/>
            <a:cxnLst/>
            <a:rect l="l" t="t" r="r" b="b"/>
            <a:pathLst>
              <a:path w="1603375" h="1369060">
                <a:moveTo>
                  <a:pt x="0" y="1368552"/>
                </a:moveTo>
                <a:lnTo>
                  <a:pt x="1603248" y="1368552"/>
                </a:lnTo>
                <a:lnTo>
                  <a:pt x="1603248" y="0"/>
                </a:lnTo>
                <a:lnTo>
                  <a:pt x="0" y="0"/>
                </a:lnTo>
                <a:lnTo>
                  <a:pt x="0" y="1368552"/>
                </a:lnTo>
                <a:close/>
              </a:path>
            </a:pathLst>
          </a:custGeom>
          <a:solidFill>
            <a:srgbClr val="EF9315"/>
          </a:solidFill>
        </p:spPr>
        <p:txBody>
          <a:bodyPr wrap="square" lIns="0" tIns="0" rIns="0" bIns="0" rtlCol="0"/>
          <a:lstStyle/>
          <a:p>
            <a:endParaRPr dirty="0"/>
          </a:p>
        </p:txBody>
      </p:sp>
      <p:sp>
        <p:nvSpPr>
          <p:cNvPr id="6" name="object 6"/>
          <p:cNvSpPr txBox="1">
            <a:spLocks noGrp="1"/>
          </p:cNvSpPr>
          <p:nvPr>
            <p:ph type="title"/>
          </p:nvPr>
        </p:nvSpPr>
        <p:spPr>
          <a:xfrm>
            <a:off x="569290" y="1581721"/>
            <a:ext cx="2289810" cy="425116"/>
          </a:xfrm>
          <a:prstGeom prst="rect">
            <a:avLst/>
          </a:prstGeom>
        </p:spPr>
        <p:txBody>
          <a:bodyPr vert="horz" wrap="square" lIns="0" tIns="9525" rIns="0" bIns="0" rtlCol="0">
            <a:spAutoFit/>
          </a:bodyPr>
          <a:lstStyle/>
          <a:p>
            <a:pPr marL="9525">
              <a:spcBef>
                <a:spcPts val="75"/>
              </a:spcBef>
            </a:pPr>
            <a:r>
              <a:rPr spc="-15" dirty="0"/>
              <a:t>Principles</a:t>
            </a:r>
          </a:p>
        </p:txBody>
      </p:sp>
      <p:sp>
        <p:nvSpPr>
          <p:cNvPr id="7" name="object 7"/>
          <p:cNvSpPr txBox="1"/>
          <p:nvPr/>
        </p:nvSpPr>
        <p:spPr>
          <a:xfrm>
            <a:off x="569290" y="2484500"/>
            <a:ext cx="7745730" cy="3244543"/>
          </a:xfrm>
          <a:prstGeom prst="rect">
            <a:avLst/>
          </a:prstGeom>
        </p:spPr>
        <p:txBody>
          <a:bodyPr vert="horz" wrap="square" lIns="0" tIns="61913" rIns="0" bIns="0" rtlCol="0">
            <a:spAutoFit/>
          </a:bodyPr>
          <a:lstStyle/>
          <a:p>
            <a:pPr marL="9525" marR="3810">
              <a:lnSpc>
                <a:spcPts val="1733"/>
              </a:lnSpc>
              <a:spcBef>
                <a:spcPts val="488"/>
              </a:spcBef>
            </a:pPr>
            <a:r>
              <a:rPr dirty="0">
                <a:solidFill>
                  <a:srgbClr val="FFFFFF"/>
                </a:solidFill>
                <a:latin typeface="Trebuchet MS"/>
                <a:cs typeface="Trebuchet MS"/>
              </a:rPr>
              <a:t>On </a:t>
            </a:r>
            <a:r>
              <a:rPr spc="-4" dirty="0">
                <a:solidFill>
                  <a:srgbClr val="FFFFFF"/>
                </a:solidFill>
                <a:latin typeface="Trebuchet MS"/>
                <a:cs typeface="Trebuchet MS"/>
              </a:rPr>
              <a:t>average, the more </a:t>
            </a:r>
            <a:r>
              <a:rPr dirty="0">
                <a:solidFill>
                  <a:srgbClr val="FFFFFF"/>
                </a:solidFill>
                <a:latin typeface="Trebuchet MS"/>
                <a:cs typeface="Trebuchet MS"/>
              </a:rPr>
              <a:t>of </a:t>
            </a:r>
            <a:r>
              <a:rPr spc="-4" dirty="0">
                <a:solidFill>
                  <a:srgbClr val="FFFFFF"/>
                </a:solidFill>
                <a:latin typeface="Trebuchet MS"/>
                <a:cs typeface="Trebuchet MS"/>
              </a:rPr>
              <a:t>these </a:t>
            </a:r>
            <a:r>
              <a:rPr lang="en-US" spc="-4" dirty="0">
                <a:solidFill>
                  <a:srgbClr val="FFFFFF"/>
                </a:solidFill>
                <a:latin typeface="Trebuchet MS"/>
                <a:cs typeface="Trebuchet MS"/>
              </a:rPr>
              <a:t>stimulus </a:t>
            </a:r>
            <a:r>
              <a:rPr spc="-4" dirty="0">
                <a:solidFill>
                  <a:srgbClr val="FFFFFF"/>
                </a:solidFill>
                <a:latin typeface="Trebuchet MS"/>
                <a:cs typeface="Trebuchet MS"/>
              </a:rPr>
              <a:t>characteristics</a:t>
            </a:r>
            <a:r>
              <a:rPr lang="en-US" spc="-4" dirty="0">
                <a:solidFill>
                  <a:srgbClr val="FFFFFF"/>
                </a:solidFill>
                <a:latin typeface="Trebuchet MS"/>
                <a:cs typeface="Trebuchet MS"/>
              </a:rPr>
              <a:t> present, </a:t>
            </a:r>
            <a:r>
              <a:rPr spc="-4" dirty="0">
                <a:solidFill>
                  <a:srgbClr val="FFFFFF"/>
                </a:solidFill>
                <a:latin typeface="Trebuchet MS"/>
                <a:cs typeface="Trebuchet MS"/>
              </a:rPr>
              <a:t>the </a:t>
            </a:r>
            <a:r>
              <a:rPr dirty="0">
                <a:solidFill>
                  <a:srgbClr val="FFFFFF"/>
                </a:solidFill>
                <a:latin typeface="Trebuchet MS"/>
                <a:cs typeface="Trebuchet MS"/>
              </a:rPr>
              <a:t>larger </a:t>
            </a:r>
            <a:r>
              <a:rPr spc="-4" dirty="0">
                <a:solidFill>
                  <a:srgbClr val="FFFFFF"/>
                </a:solidFill>
                <a:latin typeface="Trebuchet MS"/>
                <a:cs typeface="Trebuchet MS"/>
              </a:rPr>
              <a:t>the </a:t>
            </a:r>
            <a:r>
              <a:rPr dirty="0">
                <a:solidFill>
                  <a:srgbClr val="FFFFFF"/>
                </a:solidFill>
                <a:latin typeface="Trebuchet MS"/>
                <a:cs typeface="Trebuchet MS"/>
              </a:rPr>
              <a:t>resulting</a:t>
            </a:r>
            <a:r>
              <a:rPr spc="11" dirty="0">
                <a:solidFill>
                  <a:srgbClr val="FFFFFF"/>
                </a:solidFill>
                <a:latin typeface="Trebuchet MS"/>
                <a:cs typeface="Trebuchet MS"/>
              </a:rPr>
              <a:t> </a:t>
            </a:r>
            <a:r>
              <a:rPr dirty="0">
                <a:solidFill>
                  <a:srgbClr val="FFFFFF"/>
                </a:solidFill>
                <a:latin typeface="Trebuchet MS"/>
                <a:cs typeface="Trebuchet MS"/>
              </a:rPr>
              <a:t>reaction.</a:t>
            </a:r>
            <a:endParaRPr lang="en-US" dirty="0">
              <a:solidFill>
                <a:srgbClr val="FFFFFF"/>
              </a:solidFill>
              <a:latin typeface="Trebuchet MS"/>
              <a:cs typeface="Trebuchet MS"/>
            </a:endParaRPr>
          </a:p>
          <a:p>
            <a:pPr marL="9525" marR="3880485">
              <a:lnSpc>
                <a:spcPct val="229300"/>
              </a:lnSpc>
              <a:spcBef>
                <a:spcPts val="19"/>
              </a:spcBef>
            </a:pPr>
            <a:r>
              <a:rPr spc="-4" dirty="0">
                <a:solidFill>
                  <a:srgbClr val="FFFFFF"/>
                </a:solidFill>
                <a:latin typeface="Trebuchet MS"/>
                <a:cs typeface="Trebuchet MS"/>
              </a:rPr>
              <a:t>Novelty is </a:t>
            </a:r>
            <a:r>
              <a:rPr dirty="0">
                <a:solidFill>
                  <a:srgbClr val="FFFFFF"/>
                </a:solidFill>
                <a:latin typeface="Trebuchet MS"/>
                <a:cs typeface="Trebuchet MS"/>
              </a:rPr>
              <a:t>a </a:t>
            </a:r>
            <a:r>
              <a:rPr spc="-8" dirty="0">
                <a:solidFill>
                  <a:srgbClr val="FFFFFF"/>
                </a:solidFill>
                <a:latin typeface="Trebuchet MS"/>
                <a:cs typeface="Trebuchet MS"/>
              </a:rPr>
              <a:t>potential contamination  </a:t>
            </a:r>
            <a:r>
              <a:rPr spc="-4" dirty="0">
                <a:solidFill>
                  <a:srgbClr val="FFFFFF"/>
                </a:solidFill>
                <a:latin typeface="Trebuchet MS"/>
                <a:cs typeface="Trebuchet MS"/>
              </a:rPr>
              <a:t>Intensity is </a:t>
            </a:r>
            <a:r>
              <a:rPr dirty="0">
                <a:solidFill>
                  <a:srgbClr val="FFFFFF"/>
                </a:solidFill>
                <a:latin typeface="Trebuchet MS"/>
                <a:cs typeface="Trebuchet MS"/>
              </a:rPr>
              <a:t>a </a:t>
            </a:r>
            <a:r>
              <a:rPr spc="-8" dirty="0">
                <a:solidFill>
                  <a:srgbClr val="FFFFFF"/>
                </a:solidFill>
                <a:latin typeface="Trebuchet MS"/>
                <a:cs typeface="Trebuchet MS"/>
              </a:rPr>
              <a:t>potential</a:t>
            </a:r>
            <a:r>
              <a:rPr spc="38" dirty="0">
                <a:solidFill>
                  <a:srgbClr val="FFFFFF"/>
                </a:solidFill>
                <a:latin typeface="Trebuchet MS"/>
                <a:cs typeface="Trebuchet MS"/>
              </a:rPr>
              <a:t> </a:t>
            </a:r>
            <a:r>
              <a:rPr spc="-8" dirty="0">
                <a:solidFill>
                  <a:srgbClr val="FFFFFF"/>
                </a:solidFill>
                <a:latin typeface="Trebuchet MS"/>
                <a:cs typeface="Trebuchet MS"/>
              </a:rPr>
              <a:t>contamination</a:t>
            </a:r>
            <a:endParaRPr dirty="0">
              <a:latin typeface="Trebuchet MS"/>
              <a:cs typeface="Trebuchet MS"/>
            </a:endParaRPr>
          </a:p>
          <a:p>
            <a:pPr marL="9525" marR="9525">
              <a:spcBef>
                <a:spcPts val="4"/>
              </a:spcBef>
              <a:tabLst>
                <a:tab pos="1310164" algn="l"/>
                <a:tab pos="6967061" algn="l"/>
              </a:tabLst>
            </a:pPr>
            <a:r>
              <a:rPr u="heavy" spc="-19" dirty="0">
                <a:solidFill>
                  <a:srgbClr val="FFFF00"/>
                </a:solidFill>
                <a:uFill>
                  <a:solidFill>
                    <a:srgbClr val="FFFFFF"/>
                  </a:solidFill>
                </a:uFill>
                <a:latin typeface="Trebuchet MS"/>
                <a:cs typeface="Trebuchet MS"/>
              </a:rPr>
              <a:t>Polygraph </a:t>
            </a:r>
            <a:r>
              <a:rPr u="heavy" spc="-4" dirty="0">
                <a:solidFill>
                  <a:srgbClr val="FFFF00"/>
                </a:solidFill>
                <a:uFill>
                  <a:solidFill>
                    <a:srgbClr val="FFFFFF"/>
                  </a:solidFill>
                </a:uFill>
                <a:latin typeface="Trebuchet MS"/>
                <a:cs typeface="Trebuchet MS"/>
              </a:rPr>
              <a:t>is not </a:t>
            </a:r>
            <a:r>
              <a:rPr u="heavy" dirty="0">
                <a:solidFill>
                  <a:srgbClr val="FFFF00"/>
                </a:solidFill>
                <a:uFill>
                  <a:solidFill>
                    <a:srgbClr val="FFFFFF"/>
                  </a:solidFill>
                </a:uFill>
                <a:latin typeface="Trebuchet MS"/>
                <a:cs typeface="Trebuchet MS"/>
              </a:rPr>
              <a:t>a </a:t>
            </a:r>
            <a:r>
              <a:rPr u="heavy" spc="-4" dirty="0">
                <a:solidFill>
                  <a:srgbClr val="FFFF00"/>
                </a:solidFill>
                <a:uFill>
                  <a:solidFill>
                    <a:srgbClr val="FFFFFF"/>
                  </a:solidFill>
                </a:uFill>
                <a:latin typeface="Trebuchet MS"/>
                <a:cs typeface="Trebuchet MS"/>
              </a:rPr>
              <a:t>test </a:t>
            </a:r>
            <a:r>
              <a:rPr u="heavy" dirty="0">
                <a:solidFill>
                  <a:srgbClr val="FFFF00"/>
                </a:solidFill>
                <a:uFill>
                  <a:solidFill>
                    <a:srgbClr val="FFFFFF"/>
                  </a:solidFill>
                </a:uFill>
                <a:latin typeface="Trebuchet MS"/>
                <a:cs typeface="Trebuchet MS"/>
              </a:rPr>
              <a:t>of </a:t>
            </a:r>
            <a:r>
              <a:rPr u="heavy" spc="-4" dirty="0">
                <a:solidFill>
                  <a:srgbClr val="FFFF00"/>
                </a:solidFill>
                <a:uFill>
                  <a:solidFill>
                    <a:srgbClr val="FFFFFF"/>
                  </a:solidFill>
                </a:uFill>
                <a:latin typeface="Trebuchet MS"/>
                <a:cs typeface="Trebuchet MS"/>
              </a:rPr>
              <a:t>deception but</a:t>
            </a:r>
            <a:r>
              <a:rPr u="heavy" spc="45" dirty="0">
                <a:solidFill>
                  <a:srgbClr val="FFFF00"/>
                </a:solidFill>
                <a:uFill>
                  <a:solidFill>
                    <a:srgbClr val="FFFFFF"/>
                  </a:solidFill>
                </a:uFill>
                <a:latin typeface="Trebuchet MS"/>
                <a:cs typeface="Trebuchet MS"/>
              </a:rPr>
              <a:t> </a:t>
            </a:r>
            <a:r>
              <a:rPr u="heavy" dirty="0">
                <a:solidFill>
                  <a:srgbClr val="FFFF00"/>
                </a:solidFill>
                <a:uFill>
                  <a:solidFill>
                    <a:srgbClr val="FFFFFF"/>
                  </a:solidFill>
                </a:uFill>
                <a:latin typeface="Trebuchet MS"/>
                <a:cs typeface="Trebuchet MS"/>
              </a:rPr>
              <a:t>of</a:t>
            </a:r>
            <a:r>
              <a:rPr u="heavy" spc="15" dirty="0">
                <a:solidFill>
                  <a:srgbClr val="FFFF00"/>
                </a:solidFill>
                <a:uFill>
                  <a:solidFill>
                    <a:srgbClr val="FFFFFF"/>
                  </a:solidFill>
                </a:uFill>
                <a:latin typeface="Trebuchet MS"/>
                <a:cs typeface="Trebuchet MS"/>
              </a:rPr>
              <a:t> </a:t>
            </a:r>
            <a:r>
              <a:rPr u="heavy" dirty="0">
                <a:solidFill>
                  <a:srgbClr val="FFFF00"/>
                </a:solidFill>
                <a:uFill>
                  <a:solidFill>
                    <a:srgbClr val="FFFFFF"/>
                  </a:solidFill>
                </a:uFill>
                <a:latin typeface="Trebuchet MS"/>
                <a:cs typeface="Trebuchet MS"/>
              </a:rPr>
              <a:t>salience</a:t>
            </a:r>
            <a:r>
              <a:rPr lang="en-US" u="heavy" dirty="0">
                <a:solidFill>
                  <a:srgbClr val="FFFF00"/>
                </a:solidFill>
                <a:uFill>
                  <a:solidFill>
                    <a:srgbClr val="FFFFFF"/>
                  </a:solidFill>
                </a:uFill>
                <a:latin typeface="Trebuchet MS"/>
                <a:cs typeface="Trebuchet MS"/>
              </a:rPr>
              <a:t> and cognitive processing</a:t>
            </a:r>
            <a:r>
              <a:rPr u="heavy" dirty="0">
                <a:solidFill>
                  <a:srgbClr val="FFFF00"/>
                </a:solidFill>
                <a:uFill>
                  <a:solidFill>
                    <a:srgbClr val="FFFFFF"/>
                  </a:solidFill>
                </a:uFill>
                <a:latin typeface="Trebuchet MS"/>
                <a:cs typeface="Trebuchet MS"/>
              </a:rPr>
              <a:t>.</a:t>
            </a:r>
            <a:r>
              <a:rPr lang="en-US" u="heavy" dirty="0">
                <a:solidFill>
                  <a:srgbClr val="FFFF00"/>
                </a:solidFill>
                <a:uFill>
                  <a:solidFill>
                    <a:srgbClr val="FFFFFF"/>
                  </a:solidFill>
                </a:uFill>
                <a:latin typeface="Trebuchet MS"/>
                <a:cs typeface="Trebuchet MS"/>
              </a:rPr>
              <a:t> </a:t>
            </a:r>
            <a:r>
              <a:rPr u="heavy" spc="-4" dirty="0">
                <a:solidFill>
                  <a:srgbClr val="FFFF00"/>
                </a:solidFill>
                <a:uFill>
                  <a:solidFill>
                    <a:srgbClr val="FFFFFF"/>
                  </a:solidFill>
                </a:uFill>
                <a:latin typeface="Trebuchet MS"/>
                <a:cs typeface="Trebuchet MS"/>
              </a:rPr>
              <a:t>Only </a:t>
            </a:r>
            <a:r>
              <a:rPr spc="-4" dirty="0">
                <a:solidFill>
                  <a:srgbClr val="FFFF00"/>
                </a:solidFill>
                <a:latin typeface="Trebuchet MS"/>
                <a:cs typeface="Trebuchet MS"/>
              </a:rPr>
              <a:t> </a:t>
            </a:r>
            <a:r>
              <a:rPr u="heavy" spc="-4" dirty="0">
                <a:solidFill>
                  <a:srgbClr val="FFFF00"/>
                </a:solidFill>
                <a:uFill>
                  <a:solidFill>
                    <a:srgbClr val="FFFFFF"/>
                  </a:solidFill>
                </a:uFill>
                <a:latin typeface="Trebuchet MS"/>
                <a:cs typeface="Trebuchet MS"/>
              </a:rPr>
              <a:t>from this salience </a:t>
            </a:r>
            <a:r>
              <a:rPr lang="en-US" u="heavy" spc="-4" dirty="0">
                <a:solidFill>
                  <a:srgbClr val="FFFF00"/>
                </a:solidFill>
                <a:uFill>
                  <a:solidFill>
                    <a:srgbClr val="FFFFFF"/>
                  </a:solidFill>
                </a:uFill>
                <a:latin typeface="Trebuchet MS"/>
                <a:cs typeface="Trebuchet MS"/>
              </a:rPr>
              <a:t>and processing </a:t>
            </a:r>
            <a:r>
              <a:rPr u="heavy" dirty="0">
                <a:solidFill>
                  <a:srgbClr val="FFFF00"/>
                </a:solidFill>
                <a:uFill>
                  <a:solidFill>
                    <a:srgbClr val="FFFFFF"/>
                  </a:solidFill>
                </a:uFill>
                <a:latin typeface="Trebuchet MS"/>
                <a:cs typeface="Trebuchet MS"/>
              </a:rPr>
              <a:t>can </a:t>
            </a:r>
            <a:r>
              <a:rPr u="heavy" spc="-4" dirty="0">
                <a:solidFill>
                  <a:srgbClr val="FFFF00"/>
                </a:solidFill>
                <a:uFill>
                  <a:solidFill>
                    <a:srgbClr val="FFFFFF"/>
                  </a:solidFill>
                </a:uFill>
                <a:latin typeface="Trebuchet MS"/>
                <a:cs typeface="Trebuchet MS"/>
              </a:rPr>
              <a:t>reliable inferences </a:t>
            </a:r>
            <a:r>
              <a:rPr u="heavy" dirty="0">
                <a:solidFill>
                  <a:srgbClr val="FFFF00"/>
                </a:solidFill>
                <a:uFill>
                  <a:solidFill>
                    <a:srgbClr val="FFFFFF"/>
                  </a:solidFill>
                </a:uFill>
                <a:latin typeface="Trebuchet MS"/>
                <a:cs typeface="Trebuchet MS"/>
              </a:rPr>
              <a:t>be </a:t>
            </a:r>
            <a:r>
              <a:rPr u="heavy" spc="-4" dirty="0">
                <a:solidFill>
                  <a:srgbClr val="FFFF00"/>
                </a:solidFill>
                <a:uFill>
                  <a:solidFill>
                    <a:srgbClr val="FFFFFF"/>
                  </a:solidFill>
                </a:uFill>
                <a:latin typeface="Trebuchet MS"/>
                <a:cs typeface="Trebuchet MS"/>
              </a:rPr>
              <a:t>made regarding</a:t>
            </a:r>
            <a:r>
              <a:rPr u="heavy" spc="8" dirty="0">
                <a:solidFill>
                  <a:srgbClr val="FFFF00"/>
                </a:solidFill>
                <a:uFill>
                  <a:solidFill>
                    <a:srgbClr val="FFFFFF"/>
                  </a:solidFill>
                </a:uFill>
                <a:latin typeface="Trebuchet MS"/>
                <a:cs typeface="Trebuchet MS"/>
              </a:rPr>
              <a:t> </a:t>
            </a:r>
            <a:r>
              <a:rPr u="heavy" spc="-4" dirty="0">
                <a:solidFill>
                  <a:srgbClr val="FFFF00"/>
                </a:solidFill>
                <a:uFill>
                  <a:solidFill>
                    <a:srgbClr val="FFFFFF"/>
                  </a:solidFill>
                </a:uFill>
                <a:latin typeface="Trebuchet MS"/>
                <a:cs typeface="Trebuchet MS"/>
              </a:rPr>
              <a:t>deception.</a:t>
            </a:r>
            <a:endParaRPr dirty="0">
              <a:solidFill>
                <a:srgbClr val="FFFF00"/>
              </a:solidFill>
              <a:latin typeface="Trebuchet MS"/>
              <a:cs typeface="Trebuchet MS"/>
            </a:endParaRPr>
          </a:p>
          <a:p>
            <a:pPr>
              <a:spcBef>
                <a:spcPts val="38"/>
              </a:spcBef>
            </a:pPr>
            <a:endParaRPr sz="2400" dirty="0">
              <a:latin typeface="Times New Roman"/>
              <a:cs typeface="Times New Roman"/>
            </a:endParaRPr>
          </a:p>
          <a:p>
            <a:pPr marL="9525">
              <a:spcBef>
                <a:spcPts val="4"/>
              </a:spcBef>
            </a:pPr>
            <a:r>
              <a:rPr spc="-4" dirty="0">
                <a:solidFill>
                  <a:srgbClr val="FFFFFF"/>
                </a:solidFill>
                <a:latin typeface="Trebuchet MS"/>
                <a:cs typeface="Trebuchet MS"/>
              </a:rPr>
              <a:t>Certain types </a:t>
            </a:r>
            <a:r>
              <a:rPr dirty="0">
                <a:solidFill>
                  <a:srgbClr val="FFFFFF"/>
                </a:solidFill>
                <a:latin typeface="Trebuchet MS"/>
                <a:cs typeface="Trebuchet MS"/>
              </a:rPr>
              <a:t>of salience </a:t>
            </a:r>
            <a:r>
              <a:rPr spc="-4" dirty="0">
                <a:solidFill>
                  <a:srgbClr val="FFFFFF"/>
                </a:solidFill>
                <a:latin typeface="Trebuchet MS"/>
                <a:cs typeface="Trebuchet MS"/>
              </a:rPr>
              <a:t>are necessary </a:t>
            </a:r>
            <a:r>
              <a:rPr dirty="0">
                <a:solidFill>
                  <a:srgbClr val="FFFFFF"/>
                </a:solidFill>
                <a:latin typeface="Trebuchet MS"/>
                <a:cs typeface="Trebuchet MS"/>
              </a:rPr>
              <a:t>for </a:t>
            </a:r>
            <a:r>
              <a:rPr spc="-4" dirty="0">
                <a:solidFill>
                  <a:srgbClr val="FFFFFF"/>
                </a:solidFill>
                <a:latin typeface="Trebuchet MS"/>
                <a:cs typeface="Trebuchet MS"/>
              </a:rPr>
              <a:t>the CQT to</a:t>
            </a:r>
            <a:r>
              <a:rPr spc="30" dirty="0">
                <a:solidFill>
                  <a:srgbClr val="FFFFFF"/>
                </a:solidFill>
                <a:latin typeface="Trebuchet MS"/>
                <a:cs typeface="Trebuchet MS"/>
              </a:rPr>
              <a:t> </a:t>
            </a:r>
            <a:r>
              <a:rPr spc="-4" dirty="0">
                <a:solidFill>
                  <a:srgbClr val="FFFFFF"/>
                </a:solidFill>
                <a:latin typeface="Trebuchet MS"/>
                <a:cs typeface="Trebuchet MS"/>
              </a:rPr>
              <a:t>function</a:t>
            </a:r>
            <a:endParaRPr dirty="0">
              <a:latin typeface="Trebuchet MS"/>
              <a:cs typeface="Trebuchet M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35150"/>
            <a:ext cx="7828407" cy="241172"/>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7939278" y="2335150"/>
            <a:ext cx="1202436" cy="10858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0" y="1314450"/>
            <a:ext cx="7828598" cy="1026795"/>
          </a:xfrm>
          <a:custGeom>
            <a:avLst/>
            <a:gdLst/>
            <a:ahLst/>
            <a:cxnLst/>
            <a:rect l="l" t="t" r="r" b="b"/>
            <a:pathLst>
              <a:path w="10438130" h="1369060">
                <a:moveTo>
                  <a:pt x="0" y="1368552"/>
                </a:moveTo>
                <a:lnTo>
                  <a:pt x="10437876" y="1368552"/>
                </a:lnTo>
                <a:lnTo>
                  <a:pt x="10437876" y="0"/>
                </a:lnTo>
                <a:lnTo>
                  <a:pt x="0" y="0"/>
                </a:lnTo>
                <a:lnTo>
                  <a:pt x="0" y="1368552"/>
                </a:lnTo>
                <a:close/>
              </a:path>
            </a:pathLst>
          </a:custGeom>
          <a:solidFill>
            <a:srgbClr val="252525"/>
          </a:solidFill>
        </p:spPr>
        <p:txBody>
          <a:bodyPr wrap="square" lIns="0" tIns="0" rIns="0" bIns="0" rtlCol="0"/>
          <a:lstStyle/>
          <a:p>
            <a:endParaRPr dirty="0"/>
          </a:p>
        </p:txBody>
      </p:sp>
      <p:sp>
        <p:nvSpPr>
          <p:cNvPr id="5" name="object 5"/>
          <p:cNvSpPr/>
          <p:nvPr/>
        </p:nvSpPr>
        <p:spPr>
          <a:xfrm>
            <a:off x="7939279" y="1314450"/>
            <a:ext cx="1202531" cy="1026795"/>
          </a:xfrm>
          <a:custGeom>
            <a:avLst/>
            <a:gdLst/>
            <a:ahLst/>
            <a:cxnLst/>
            <a:rect l="l" t="t" r="r" b="b"/>
            <a:pathLst>
              <a:path w="1603375" h="1369060">
                <a:moveTo>
                  <a:pt x="0" y="1368552"/>
                </a:moveTo>
                <a:lnTo>
                  <a:pt x="1603248" y="1368552"/>
                </a:lnTo>
                <a:lnTo>
                  <a:pt x="1603248" y="0"/>
                </a:lnTo>
                <a:lnTo>
                  <a:pt x="0" y="0"/>
                </a:lnTo>
                <a:lnTo>
                  <a:pt x="0" y="1368552"/>
                </a:lnTo>
                <a:close/>
              </a:path>
            </a:pathLst>
          </a:custGeom>
          <a:solidFill>
            <a:srgbClr val="EF9315"/>
          </a:solidFill>
        </p:spPr>
        <p:txBody>
          <a:bodyPr wrap="square" lIns="0" tIns="0" rIns="0" bIns="0" rtlCol="0"/>
          <a:lstStyle/>
          <a:p>
            <a:endParaRPr dirty="0"/>
          </a:p>
        </p:txBody>
      </p:sp>
      <p:sp>
        <p:nvSpPr>
          <p:cNvPr id="6" name="object 6"/>
          <p:cNvSpPr txBox="1">
            <a:spLocks noGrp="1"/>
          </p:cNvSpPr>
          <p:nvPr>
            <p:ph type="title"/>
          </p:nvPr>
        </p:nvSpPr>
        <p:spPr>
          <a:xfrm>
            <a:off x="569290" y="1581721"/>
            <a:ext cx="5448300" cy="425116"/>
          </a:xfrm>
          <a:prstGeom prst="rect">
            <a:avLst/>
          </a:prstGeom>
        </p:spPr>
        <p:txBody>
          <a:bodyPr vert="horz" wrap="square" lIns="0" tIns="9525" rIns="0" bIns="0" rtlCol="0">
            <a:spAutoFit/>
          </a:bodyPr>
          <a:lstStyle/>
          <a:p>
            <a:pPr marL="9525">
              <a:spcBef>
                <a:spcPts val="75"/>
              </a:spcBef>
            </a:pPr>
            <a:r>
              <a:rPr spc="-8" dirty="0"/>
              <a:t>Controlling </a:t>
            </a:r>
            <a:r>
              <a:rPr spc="-4" dirty="0"/>
              <a:t>Contamination:</a:t>
            </a:r>
            <a:r>
              <a:rPr spc="-30" dirty="0"/>
              <a:t> </a:t>
            </a:r>
            <a:r>
              <a:rPr spc="-4" dirty="0"/>
              <a:t>Novelty</a:t>
            </a:r>
          </a:p>
        </p:txBody>
      </p:sp>
      <p:sp>
        <p:nvSpPr>
          <p:cNvPr id="7" name="object 7"/>
          <p:cNvSpPr txBox="1"/>
          <p:nvPr/>
        </p:nvSpPr>
        <p:spPr>
          <a:xfrm>
            <a:off x="569290" y="2538717"/>
            <a:ext cx="7308533" cy="2941414"/>
          </a:xfrm>
          <a:prstGeom prst="rect">
            <a:avLst/>
          </a:prstGeom>
        </p:spPr>
        <p:txBody>
          <a:bodyPr vert="horz" wrap="square" lIns="0" tIns="29051" rIns="0" bIns="0" rtlCol="0">
            <a:spAutoFit/>
          </a:bodyPr>
          <a:lstStyle/>
          <a:p>
            <a:pPr marL="9525">
              <a:spcBef>
                <a:spcPts val="229"/>
              </a:spcBef>
            </a:pPr>
            <a:r>
              <a:rPr sz="1650" b="1" u="heavy" spc="-4" dirty="0">
                <a:solidFill>
                  <a:srgbClr val="FFFF00"/>
                </a:solidFill>
                <a:uFill>
                  <a:solidFill>
                    <a:srgbClr val="FFFFFF"/>
                  </a:solidFill>
                </a:uFill>
                <a:latin typeface="Trebuchet MS"/>
                <a:cs typeface="Trebuchet MS"/>
              </a:rPr>
              <a:t>Novelty</a:t>
            </a:r>
            <a:endParaRPr sz="1650" b="1" dirty="0">
              <a:solidFill>
                <a:srgbClr val="FFFF00"/>
              </a:solidFill>
              <a:latin typeface="Trebuchet MS"/>
              <a:cs typeface="Trebuchet MS"/>
            </a:endParaRPr>
          </a:p>
          <a:p>
            <a:pPr marL="695325">
              <a:lnSpc>
                <a:spcPts val="1684"/>
              </a:lnSpc>
              <a:spcBef>
                <a:spcPts val="150"/>
              </a:spcBef>
            </a:pPr>
            <a:r>
              <a:rPr sz="1650" spc="-15" dirty="0">
                <a:solidFill>
                  <a:srgbClr val="FFFFFF"/>
                </a:solidFill>
                <a:latin typeface="Trebuchet MS"/>
                <a:cs typeface="Trebuchet MS"/>
              </a:rPr>
              <a:t>Review </a:t>
            </a:r>
            <a:r>
              <a:rPr sz="1650" spc="-4" dirty="0">
                <a:solidFill>
                  <a:srgbClr val="FFFFFF"/>
                </a:solidFill>
                <a:latin typeface="Trebuchet MS"/>
                <a:cs typeface="Trebuchet MS"/>
              </a:rPr>
              <a:t>all test questions </a:t>
            </a:r>
            <a:r>
              <a:rPr sz="1650" spc="-8" dirty="0">
                <a:solidFill>
                  <a:srgbClr val="FFFFFF"/>
                </a:solidFill>
                <a:latin typeface="Trebuchet MS"/>
                <a:cs typeface="Trebuchet MS"/>
              </a:rPr>
              <a:t>during the pretest </a:t>
            </a:r>
            <a:r>
              <a:rPr sz="1650" spc="-23" dirty="0">
                <a:solidFill>
                  <a:srgbClr val="FFFFFF"/>
                </a:solidFill>
                <a:latin typeface="Trebuchet MS"/>
                <a:cs typeface="Trebuchet MS"/>
              </a:rPr>
              <a:t>interview, </a:t>
            </a:r>
            <a:r>
              <a:rPr sz="1650" spc="-8" dirty="0">
                <a:solidFill>
                  <a:srgbClr val="FFFFFF"/>
                </a:solidFill>
                <a:latin typeface="Trebuchet MS"/>
                <a:cs typeface="Trebuchet MS"/>
              </a:rPr>
              <a:t>and </a:t>
            </a:r>
            <a:r>
              <a:rPr sz="1650" spc="-4" dirty="0">
                <a:solidFill>
                  <a:srgbClr val="FFFFFF"/>
                </a:solidFill>
                <a:latin typeface="Trebuchet MS"/>
                <a:cs typeface="Trebuchet MS"/>
              </a:rPr>
              <a:t>read</a:t>
            </a:r>
            <a:r>
              <a:rPr sz="1650" spc="101" dirty="0">
                <a:solidFill>
                  <a:srgbClr val="FFFFFF"/>
                </a:solidFill>
                <a:latin typeface="Trebuchet MS"/>
                <a:cs typeface="Trebuchet MS"/>
              </a:rPr>
              <a:t> </a:t>
            </a:r>
            <a:r>
              <a:rPr sz="1650" spc="-4" dirty="0">
                <a:solidFill>
                  <a:srgbClr val="FFFFFF"/>
                </a:solidFill>
                <a:latin typeface="Trebuchet MS"/>
                <a:cs typeface="Trebuchet MS"/>
              </a:rPr>
              <a:t>them</a:t>
            </a:r>
            <a:endParaRPr sz="1650" dirty="0">
              <a:latin typeface="Trebuchet MS"/>
              <a:cs typeface="Trebuchet MS"/>
            </a:endParaRPr>
          </a:p>
          <a:p>
            <a:pPr marL="9525">
              <a:lnSpc>
                <a:spcPts val="1684"/>
              </a:lnSpc>
            </a:pPr>
            <a:r>
              <a:rPr lang="en-US" sz="1650" spc="-4" dirty="0">
                <a:solidFill>
                  <a:srgbClr val="FFFFFF"/>
                </a:solidFill>
                <a:latin typeface="Trebuchet MS"/>
                <a:cs typeface="Trebuchet MS"/>
              </a:rPr>
              <a:t>	</a:t>
            </a:r>
            <a:r>
              <a:rPr sz="1650" spc="-4" dirty="0">
                <a:solidFill>
                  <a:srgbClr val="FFFFFF"/>
                </a:solidFill>
                <a:latin typeface="Trebuchet MS"/>
                <a:cs typeface="Trebuchet MS"/>
              </a:rPr>
              <a:t>exactly the same </a:t>
            </a:r>
            <a:r>
              <a:rPr sz="1650" spc="-8" dirty="0">
                <a:solidFill>
                  <a:srgbClr val="FFFFFF"/>
                </a:solidFill>
                <a:latin typeface="Trebuchet MS"/>
                <a:cs typeface="Trebuchet MS"/>
              </a:rPr>
              <a:t>way </a:t>
            </a:r>
            <a:r>
              <a:rPr sz="1650" spc="-4" dirty="0">
                <a:solidFill>
                  <a:srgbClr val="FFFFFF"/>
                </a:solidFill>
                <a:latin typeface="Trebuchet MS"/>
                <a:cs typeface="Trebuchet MS"/>
              </a:rPr>
              <a:t>during testing (pitch, speed, </a:t>
            </a:r>
            <a:r>
              <a:rPr sz="1650" spc="-8" dirty="0">
                <a:solidFill>
                  <a:srgbClr val="FFFFFF"/>
                </a:solidFill>
                <a:latin typeface="Trebuchet MS"/>
                <a:cs typeface="Trebuchet MS"/>
              </a:rPr>
              <a:t>emphasis,</a:t>
            </a:r>
            <a:r>
              <a:rPr sz="1650" spc="41" dirty="0">
                <a:solidFill>
                  <a:srgbClr val="FFFFFF"/>
                </a:solidFill>
                <a:latin typeface="Trebuchet MS"/>
                <a:cs typeface="Trebuchet MS"/>
              </a:rPr>
              <a:t> </a:t>
            </a:r>
            <a:r>
              <a:rPr lang="en-US" sz="1650" spc="41" dirty="0">
                <a:solidFill>
                  <a:srgbClr val="FFFFFF"/>
                </a:solidFill>
                <a:latin typeface="Trebuchet MS"/>
                <a:cs typeface="Trebuchet MS"/>
              </a:rPr>
              <a:t>	</a:t>
            </a:r>
            <a:r>
              <a:rPr sz="1650" spc="-4" dirty="0">
                <a:solidFill>
                  <a:srgbClr val="FFFFFF"/>
                </a:solidFill>
                <a:latin typeface="Trebuchet MS"/>
                <a:cs typeface="Trebuchet MS"/>
              </a:rPr>
              <a:t>hesitations).</a:t>
            </a:r>
            <a:endParaRPr sz="1650" dirty="0">
              <a:latin typeface="Trebuchet MS"/>
              <a:cs typeface="Trebuchet MS"/>
            </a:endParaRPr>
          </a:p>
          <a:p>
            <a:pPr marL="695325" marR="1683544">
              <a:lnSpc>
                <a:spcPct val="215499"/>
              </a:lnSpc>
              <a:spcBef>
                <a:spcPts val="11"/>
              </a:spcBef>
            </a:pPr>
            <a:r>
              <a:rPr sz="1650" spc="-4" dirty="0">
                <a:solidFill>
                  <a:srgbClr val="FFFFFF"/>
                </a:solidFill>
                <a:latin typeface="Trebuchet MS"/>
                <a:cs typeface="Trebuchet MS"/>
              </a:rPr>
              <a:t>RQs </a:t>
            </a:r>
            <a:r>
              <a:rPr sz="1650" spc="-8" dirty="0">
                <a:solidFill>
                  <a:srgbClr val="FFFFFF"/>
                </a:solidFill>
                <a:latin typeface="Trebuchet MS"/>
                <a:cs typeface="Trebuchet MS"/>
              </a:rPr>
              <a:t>and CQs </a:t>
            </a:r>
            <a:r>
              <a:rPr sz="1650" spc="-4" dirty="0">
                <a:solidFill>
                  <a:srgbClr val="FFFFFF"/>
                </a:solidFill>
                <a:latin typeface="Trebuchet MS"/>
                <a:cs typeface="Trebuchet MS"/>
              </a:rPr>
              <a:t>should </a:t>
            </a:r>
            <a:r>
              <a:rPr sz="1650" spc="-8" dirty="0">
                <a:solidFill>
                  <a:srgbClr val="FFFFFF"/>
                </a:solidFill>
                <a:latin typeface="Trebuchet MS"/>
                <a:cs typeface="Trebuchet MS"/>
              </a:rPr>
              <a:t>not dramatically </a:t>
            </a:r>
            <a:r>
              <a:rPr sz="1650" spc="-4" dirty="0">
                <a:solidFill>
                  <a:srgbClr val="FFFFFF"/>
                </a:solidFill>
                <a:latin typeface="Trebuchet MS"/>
                <a:cs typeface="Trebuchet MS"/>
              </a:rPr>
              <a:t>differ in length  All RQs </a:t>
            </a:r>
            <a:r>
              <a:rPr sz="1650" spc="-8" dirty="0">
                <a:solidFill>
                  <a:srgbClr val="FFFFFF"/>
                </a:solidFill>
                <a:latin typeface="Trebuchet MS"/>
                <a:cs typeface="Trebuchet MS"/>
              </a:rPr>
              <a:t>and CQs questions should have </a:t>
            </a:r>
            <a:r>
              <a:rPr sz="1650" spc="-4" dirty="0">
                <a:solidFill>
                  <a:srgbClr val="FFFFFF"/>
                </a:solidFill>
                <a:latin typeface="Trebuchet MS"/>
                <a:cs typeface="Trebuchet MS"/>
              </a:rPr>
              <a:t>face</a:t>
            </a:r>
            <a:r>
              <a:rPr sz="1650" spc="41" dirty="0">
                <a:solidFill>
                  <a:srgbClr val="FFFFFF"/>
                </a:solidFill>
                <a:latin typeface="Trebuchet MS"/>
                <a:cs typeface="Trebuchet MS"/>
              </a:rPr>
              <a:t> </a:t>
            </a:r>
            <a:r>
              <a:rPr sz="1650" spc="-4" dirty="0">
                <a:solidFill>
                  <a:srgbClr val="FFFFFF"/>
                </a:solidFill>
                <a:latin typeface="Trebuchet MS"/>
                <a:cs typeface="Trebuchet MS"/>
              </a:rPr>
              <a:t>validity</a:t>
            </a:r>
            <a:endParaRPr sz="1650" dirty="0">
              <a:latin typeface="Trebuchet MS"/>
              <a:cs typeface="Trebuchet MS"/>
            </a:endParaRPr>
          </a:p>
          <a:p>
            <a:pPr>
              <a:spcBef>
                <a:spcPts val="8"/>
              </a:spcBef>
            </a:pPr>
            <a:endParaRPr sz="1988" dirty="0">
              <a:latin typeface="Times New Roman"/>
              <a:cs typeface="Times New Roman"/>
            </a:endParaRPr>
          </a:p>
          <a:p>
            <a:pPr marL="695325">
              <a:lnSpc>
                <a:spcPts val="1684"/>
              </a:lnSpc>
              <a:spcBef>
                <a:spcPts val="4"/>
              </a:spcBef>
            </a:pPr>
            <a:r>
              <a:rPr sz="1650" spc="-4" dirty="0">
                <a:solidFill>
                  <a:srgbClr val="FFFFFF"/>
                </a:solidFill>
                <a:latin typeface="Trebuchet MS"/>
                <a:cs typeface="Trebuchet MS"/>
              </a:rPr>
              <a:t>Examinee should </a:t>
            </a:r>
            <a:r>
              <a:rPr sz="1650" spc="-8" dirty="0">
                <a:solidFill>
                  <a:srgbClr val="FFFFFF"/>
                </a:solidFill>
                <a:latin typeface="Trebuchet MS"/>
                <a:cs typeface="Trebuchet MS"/>
              </a:rPr>
              <a:t>not </a:t>
            </a:r>
            <a:r>
              <a:rPr sz="1650" spc="-4" dirty="0">
                <a:solidFill>
                  <a:srgbClr val="FFFFFF"/>
                </a:solidFill>
                <a:latin typeface="Trebuchet MS"/>
                <a:cs typeface="Trebuchet MS"/>
              </a:rPr>
              <a:t>see the </a:t>
            </a:r>
            <a:r>
              <a:rPr sz="1650" spc="-19" dirty="0">
                <a:solidFill>
                  <a:srgbClr val="FFFFFF"/>
                </a:solidFill>
                <a:latin typeface="Trebuchet MS"/>
                <a:cs typeface="Trebuchet MS"/>
              </a:rPr>
              <a:t>examiner’s </a:t>
            </a:r>
            <a:r>
              <a:rPr sz="1650" spc="-8" dirty="0">
                <a:solidFill>
                  <a:srgbClr val="FFFFFF"/>
                </a:solidFill>
                <a:latin typeface="Trebuchet MS"/>
                <a:cs typeface="Trebuchet MS"/>
              </a:rPr>
              <a:t>movements during </a:t>
            </a:r>
            <a:r>
              <a:rPr sz="1650" spc="-4" dirty="0">
                <a:solidFill>
                  <a:srgbClr val="FFFFFF"/>
                </a:solidFill>
                <a:latin typeface="Trebuchet MS"/>
                <a:cs typeface="Trebuchet MS"/>
              </a:rPr>
              <a:t>testing,</a:t>
            </a:r>
            <a:r>
              <a:rPr sz="1650" spc="105" dirty="0">
                <a:solidFill>
                  <a:srgbClr val="FFFFFF"/>
                </a:solidFill>
                <a:latin typeface="Trebuchet MS"/>
                <a:cs typeface="Trebuchet MS"/>
              </a:rPr>
              <a:t> </a:t>
            </a:r>
            <a:r>
              <a:rPr sz="1650" spc="-4" dirty="0">
                <a:solidFill>
                  <a:srgbClr val="FFFFFF"/>
                </a:solidFill>
                <a:latin typeface="Trebuchet MS"/>
                <a:cs typeface="Trebuchet MS"/>
              </a:rPr>
              <a:t>or</a:t>
            </a:r>
            <a:endParaRPr sz="1650" dirty="0">
              <a:latin typeface="Trebuchet MS"/>
              <a:cs typeface="Trebuchet MS"/>
            </a:endParaRPr>
          </a:p>
          <a:p>
            <a:pPr marL="9525">
              <a:lnSpc>
                <a:spcPts val="1388"/>
              </a:lnSpc>
            </a:pPr>
            <a:r>
              <a:rPr lang="en-US" sz="1650" spc="-4" dirty="0">
                <a:solidFill>
                  <a:srgbClr val="FFFFFF"/>
                </a:solidFill>
                <a:latin typeface="Trebuchet MS"/>
                <a:cs typeface="Trebuchet MS"/>
              </a:rPr>
              <a:t>	</a:t>
            </a:r>
            <a:r>
              <a:rPr sz="1650" spc="-4" dirty="0">
                <a:solidFill>
                  <a:srgbClr val="FFFFFF"/>
                </a:solidFill>
                <a:latin typeface="Trebuchet MS"/>
                <a:cs typeface="Trebuchet MS"/>
              </a:rPr>
              <a:t>hear distracting </a:t>
            </a:r>
            <a:r>
              <a:rPr sz="1650" spc="-8" dirty="0">
                <a:solidFill>
                  <a:srgbClr val="FFFFFF"/>
                </a:solidFill>
                <a:latin typeface="Trebuchet MS"/>
                <a:cs typeface="Trebuchet MS"/>
              </a:rPr>
              <a:t>sounds, </a:t>
            </a:r>
            <a:r>
              <a:rPr sz="1650" spc="-4" dirty="0">
                <a:solidFill>
                  <a:srgbClr val="FFFFFF"/>
                </a:solidFill>
                <a:latin typeface="Trebuchet MS"/>
                <a:cs typeface="Trebuchet MS"/>
              </a:rPr>
              <a:t>especially on certain </a:t>
            </a:r>
            <a:r>
              <a:rPr sz="1650" spc="-8" dirty="0">
                <a:solidFill>
                  <a:srgbClr val="FFFFFF"/>
                </a:solidFill>
                <a:latin typeface="Trebuchet MS"/>
                <a:cs typeface="Trebuchet MS"/>
              </a:rPr>
              <a:t>questions </a:t>
            </a:r>
            <a:r>
              <a:rPr sz="1650" spc="-4" dirty="0">
                <a:solidFill>
                  <a:srgbClr val="FFFFFF"/>
                </a:solidFill>
                <a:latin typeface="Trebuchet MS"/>
                <a:cs typeface="Trebuchet MS"/>
              </a:rPr>
              <a:t>(e.g., </a:t>
            </a:r>
            <a:r>
              <a:rPr lang="en-US" sz="1650" spc="-4" dirty="0">
                <a:solidFill>
                  <a:srgbClr val="FFFFFF"/>
                </a:solidFill>
                <a:latin typeface="Trebuchet MS"/>
                <a:cs typeface="Trebuchet MS"/>
              </a:rPr>
              <a:t>	</a:t>
            </a:r>
            <a:r>
              <a:rPr sz="1650" spc="-4" dirty="0">
                <a:solidFill>
                  <a:srgbClr val="FFFFFF"/>
                </a:solidFill>
                <a:latin typeface="Trebuchet MS"/>
                <a:cs typeface="Trebuchet MS"/>
              </a:rPr>
              <a:t>typing,</a:t>
            </a:r>
            <a:r>
              <a:rPr sz="1650" spc="23" dirty="0">
                <a:solidFill>
                  <a:srgbClr val="FFFFFF"/>
                </a:solidFill>
                <a:latin typeface="Trebuchet MS"/>
                <a:cs typeface="Trebuchet MS"/>
              </a:rPr>
              <a:t> </a:t>
            </a:r>
            <a:r>
              <a:rPr lang="en-US" sz="1650" spc="23" dirty="0">
                <a:solidFill>
                  <a:srgbClr val="FFFFFF"/>
                </a:solidFill>
                <a:latin typeface="Trebuchet MS"/>
                <a:cs typeface="Trebuchet MS"/>
              </a:rPr>
              <a:t>	</a:t>
            </a:r>
            <a:r>
              <a:rPr sz="1650" spc="-8" dirty="0">
                <a:solidFill>
                  <a:srgbClr val="FFFFFF"/>
                </a:solidFill>
                <a:latin typeface="Trebuchet MS"/>
                <a:cs typeface="Trebuchet MS"/>
              </a:rPr>
              <a:t>mouse</a:t>
            </a:r>
            <a:r>
              <a:rPr lang="en-US" sz="1650" spc="-8" dirty="0">
                <a:solidFill>
                  <a:srgbClr val="FFFFFF"/>
                </a:solidFill>
                <a:latin typeface="Trebuchet MS"/>
                <a:cs typeface="Trebuchet MS"/>
              </a:rPr>
              <a:t> </a:t>
            </a:r>
            <a:r>
              <a:rPr sz="1650" spc="-4" dirty="0">
                <a:solidFill>
                  <a:srgbClr val="FFFFFF"/>
                </a:solidFill>
                <a:latin typeface="Trebuchet MS"/>
                <a:cs typeface="Trebuchet MS"/>
              </a:rPr>
              <a:t>clicks, sighing, shifting in seat,</a:t>
            </a:r>
            <a:r>
              <a:rPr sz="1650" spc="4" dirty="0">
                <a:solidFill>
                  <a:srgbClr val="FFFFFF"/>
                </a:solidFill>
                <a:latin typeface="Trebuchet MS"/>
                <a:cs typeface="Trebuchet MS"/>
              </a:rPr>
              <a:t> </a:t>
            </a:r>
            <a:r>
              <a:rPr sz="1650" spc="-4" dirty="0">
                <a:solidFill>
                  <a:srgbClr val="FFFFFF"/>
                </a:solidFill>
                <a:latin typeface="Trebuchet MS"/>
                <a:cs typeface="Trebuchet MS"/>
              </a:rPr>
              <a:t>etc.)</a:t>
            </a:r>
            <a:endParaRPr sz="1650" dirty="0">
              <a:latin typeface="Trebuchet MS"/>
              <a:cs typeface="Trebuchet M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35150"/>
            <a:ext cx="7828407" cy="241172"/>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7939278" y="2335150"/>
            <a:ext cx="1202436" cy="10858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0" y="1314450"/>
            <a:ext cx="7828598" cy="1026795"/>
          </a:xfrm>
          <a:custGeom>
            <a:avLst/>
            <a:gdLst/>
            <a:ahLst/>
            <a:cxnLst/>
            <a:rect l="l" t="t" r="r" b="b"/>
            <a:pathLst>
              <a:path w="10438130" h="1369060">
                <a:moveTo>
                  <a:pt x="0" y="1368552"/>
                </a:moveTo>
                <a:lnTo>
                  <a:pt x="10437876" y="1368552"/>
                </a:lnTo>
                <a:lnTo>
                  <a:pt x="10437876" y="0"/>
                </a:lnTo>
                <a:lnTo>
                  <a:pt x="0" y="0"/>
                </a:lnTo>
                <a:lnTo>
                  <a:pt x="0" y="1368552"/>
                </a:lnTo>
                <a:close/>
              </a:path>
            </a:pathLst>
          </a:custGeom>
          <a:solidFill>
            <a:srgbClr val="252525"/>
          </a:solidFill>
        </p:spPr>
        <p:txBody>
          <a:bodyPr wrap="square" lIns="0" tIns="0" rIns="0" bIns="0" rtlCol="0"/>
          <a:lstStyle/>
          <a:p>
            <a:endParaRPr dirty="0"/>
          </a:p>
        </p:txBody>
      </p:sp>
      <p:sp>
        <p:nvSpPr>
          <p:cNvPr id="5" name="object 5"/>
          <p:cNvSpPr/>
          <p:nvPr/>
        </p:nvSpPr>
        <p:spPr>
          <a:xfrm>
            <a:off x="7939279" y="1314450"/>
            <a:ext cx="1202531" cy="1026795"/>
          </a:xfrm>
          <a:custGeom>
            <a:avLst/>
            <a:gdLst/>
            <a:ahLst/>
            <a:cxnLst/>
            <a:rect l="l" t="t" r="r" b="b"/>
            <a:pathLst>
              <a:path w="1603375" h="1369060">
                <a:moveTo>
                  <a:pt x="0" y="1368552"/>
                </a:moveTo>
                <a:lnTo>
                  <a:pt x="1603248" y="1368552"/>
                </a:lnTo>
                <a:lnTo>
                  <a:pt x="1603248" y="0"/>
                </a:lnTo>
                <a:lnTo>
                  <a:pt x="0" y="0"/>
                </a:lnTo>
                <a:lnTo>
                  <a:pt x="0" y="1368552"/>
                </a:lnTo>
                <a:close/>
              </a:path>
            </a:pathLst>
          </a:custGeom>
          <a:solidFill>
            <a:srgbClr val="EF9315"/>
          </a:solidFill>
        </p:spPr>
        <p:txBody>
          <a:bodyPr wrap="square" lIns="0" tIns="0" rIns="0" bIns="0" rtlCol="0"/>
          <a:lstStyle/>
          <a:p>
            <a:endParaRPr dirty="0"/>
          </a:p>
        </p:txBody>
      </p:sp>
      <p:sp>
        <p:nvSpPr>
          <p:cNvPr id="6" name="object 6"/>
          <p:cNvSpPr txBox="1">
            <a:spLocks noGrp="1"/>
          </p:cNvSpPr>
          <p:nvPr>
            <p:ph type="title"/>
          </p:nvPr>
        </p:nvSpPr>
        <p:spPr>
          <a:xfrm>
            <a:off x="569290" y="1581721"/>
            <a:ext cx="5619274" cy="425116"/>
          </a:xfrm>
          <a:prstGeom prst="rect">
            <a:avLst/>
          </a:prstGeom>
        </p:spPr>
        <p:txBody>
          <a:bodyPr vert="horz" wrap="square" lIns="0" tIns="9525" rIns="0" bIns="0" rtlCol="0">
            <a:spAutoFit/>
          </a:bodyPr>
          <a:lstStyle/>
          <a:p>
            <a:pPr marL="9525">
              <a:spcBef>
                <a:spcPts val="75"/>
              </a:spcBef>
            </a:pPr>
            <a:r>
              <a:rPr spc="-8" dirty="0"/>
              <a:t>Controlling </a:t>
            </a:r>
            <a:r>
              <a:rPr spc="-4" dirty="0"/>
              <a:t>Contamination:</a:t>
            </a:r>
            <a:r>
              <a:rPr spc="-19" dirty="0"/>
              <a:t> </a:t>
            </a:r>
            <a:r>
              <a:rPr spc="-4" dirty="0"/>
              <a:t>Intensity</a:t>
            </a:r>
          </a:p>
        </p:txBody>
      </p:sp>
      <p:sp>
        <p:nvSpPr>
          <p:cNvPr id="7" name="object 7"/>
          <p:cNvSpPr txBox="1"/>
          <p:nvPr/>
        </p:nvSpPr>
        <p:spPr>
          <a:xfrm>
            <a:off x="294513" y="2533755"/>
            <a:ext cx="8261033" cy="2391328"/>
          </a:xfrm>
          <a:prstGeom prst="rect">
            <a:avLst/>
          </a:prstGeom>
        </p:spPr>
        <p:txBody>
          <a:bodyPr vert="horz" wrap="square" lIns="0" tIns="76676" rIns="0" bIns="0" rtlCol="0">
            <a:spAutoFit/>
          </a:bodyPr>
          <a:lstStyle/>
          <a:p>
            <a:pPr marL="9525">
              <a:spcBef>
                <a:spcPts val="604"/>
              </a:spcBef>
            </a:pPr>
            <a:r>
              <a:rPr b="1" u="heavy" spc="-4" dirty="0">
                <a:solidFill>
                  <a:srgbClr val="FFFF00"/>
                </a:solidFill>
                <a:uFill>
                  <a:solidFill>
                    <a:srgbClr val="FFFFFF"/>
                  </a:solidFill>
                </a:uFill>
                <a:latin typeface="Trebuchet MS"/>
                <a:cs typeface="Trebuchet MS"/>
              </a:rPr>
              <a:t>Intensity</a:t>
            </a:r>
            <a:endParaRPr b="1" dirty="0">
              <a:solidFill>
                <a:srgbClr val="FFFF00"/>
              </a:solidFill>
              <a:latin typeface="Trebuchet MS"/>
              <a:cs typeface="Trebuchet MS"/>
            </a:endParaRPr>
          </a:p>
          <a:p>
            <a:pPr marL="695325">
              <a:spcBef>
                <a:spcPts val="529"/>
              </a:spcBef>
            </a:pPr>
            <a:endParaRPr lang="en-US" spc="-4" dirty="0">
              <a:solidFill>
                <a:srgbClr val="FFFFFF"/>
              </a:solidFill>
              <a:latin typeface="Trebuchet MS"/>
              <a:cs typeface="Trebuchet MS"/>
            </a:endParaRPr>
          </a:p>
          <a:p>
            <a:pPr marL="695325">
              <a:spcBef>
                <a:spcPts val="529"/>
              </a:spcBef>
            </a:pPr>
            <a:r>
              <a:rPr spc="-4" dirty="0">
                <a:solidFill>
                  <a:srgbClr val="FFFFFF"/>
                </a:solidFill>
                <a:latin typeface="Trebuchet MS"/>
                <a:cs typeface="Trebuchet MS"/>
              </a:rPr>
              <a:t>During testing </a:t>
            </a:r>
            <a:r>
              <a:rPr dirty="0">
                <a:solidFill>
                  <a:srgbClr val="FFFFFF"/>
                </a:solidFill>
                <a:latin typeface="Trebuchet MS"/>
                <a:cs typeface="Trebuchet MS"/>
              </a:rPr>
              <a:t>read </a:t>
            </a:r>
            <a:r>
              <a:rPr spc="-4" dirty="0">
                <a:solidFill>
                  <a:srgbClr val="FFFFFF"/>
                </a:solidFill>
                <a:latin typeface="Trebuchet MS"/>
                <a:cs typeface="Trebuchet MS"/>
              </a:rPr>
              <a:t>all questions at </a:t>
            </a:r>
            <a:r>
              <a:rPr dirty="0">
                <a:solidFill>
                  <a:srgbClr val="FFFFFF"/>
                </a:solidFill>
                <a:latin typeface="Trebuchet MS"/>
                <a:cs typeface="Trebuchet MS"/>
              </a:rPr>
              <a:t>a </a:t>
            </a:r>
            <a:r>
              <a:rPr spc="-4" dirty="0">
                <a:solidFill>
                  <a:srgbClr val="FFFFFF"/>
                </a:solidFill>
                <a:latin typeface="Trebuchet MS"/>
                <a:cs typeface="Trebuchet MS"/>
              </a:rPr>
              <a:t>moderate</a:t>
            </a:r>
            <a:r>
              <a:rPr spc="56" dirty="0">
                <a:solidFill>
                  <a:srgbClr val="FFFFFF"/>
                </a:solidFill>
                <a:latin typeface="Trebuchet MS"/>
                <a:cs typeface="Trebuchet MS"/>
              </a:rPr>
              <a:t> </a:t>
            </a:r>
            <a:r>
              <a:rPr spc="-4" dirty="0">
                <a:solidFill>
                  <a:srgbClr val="FFFFFF"/>
                </a:solidFill>
                <a:latin typeface="Trebuchet MS"/>
                <a:cs typeface="Trebuchet MS"/>
              </a:rPr>
              <a:t>volume.</a:t>
            </a:r>
            <a:endParaRPr dirty="0">
              <a:latin typeface="Trebuchet MS"/>
              <a:cs typeface="Trebuchet MS"/>
            </a:endParaRPr>
          </a:p>
          <a:p>
            <a:pPr marL="695325" marR="3810">
              <a:lnSpc>
                <a:spcPts val="5393"/>
              </a:lnSpc>
              <a:spcBef>
                <a:spcPts val="720"/>
              </a:spcBef>
            </a:pPr>
            <a:r>
              <a:rPr spc="-4" dirty="0">
                <a:solidFill>
                  <a:srgbClr val="FFFFFF"/>
                </a:solidFill>
                <a:latin typeface="Trebuchet MS"/>
                <a:cs typeface="Trebuchet MS"/>
              </a:rPr>
              <a:t>If presenting </a:t>
            </a:r>
            <a:r>
              <a:rPr spc="-26" dirty="0">
                <a:solidFill>
                  <a:srgbClr val="FFFFFF"/>
                </a:solidFill>
                <a:latin typeface="Trebuchet MS"/>
                <a:cs typeface="Trebuchet MS"/>
              </a:rPr>
              <a:t>visually, </a:t>
            </a:r>
            <a:r>
              <a:rPr spc="-4" dirty="0">
                <a:solidFill>
                  <a:srgbClr val="FFFFFF"/>
                </a:solidFill>
                <a:latin typeface="Trebuchet MS"/>
                <a:cs typeface="Trebuchet MS"/>
              </a:rPr>
              <a:t>ensure all questions have </a:t>
            </a:r>
            <a:r>
              <a:rPr dirty="0">
                <a:solidFill>
                  <a:srgbClr val="FFFFFF"/>
                </a:solidFill>
                <a:latin typeface="Trebuchet MS"/>
                <a:cs typeface="Trebuchet MS"/>
              </a:rPr>
              <a:t>a </a:t>
            </a:r>
            <a:r>
              <a:rPr spc="-4" dirty="0">
                <a:solidFill>
                  <a:srgbClr val="FFFFFF"/>
                </a:solidFill>
                <a:latin typeface="Trebuchet MS"/>
                <a:cs typeface="Trebuchet MS"/>
              </a:rPr>
              <a:t>comfortable </a:t>
            </a:r>
            <a:r>
              <a:rPr spc="-8" dirty="0">
                <a:solidFill>
                  <a:srgbClr val="FFFFFF"/>
                </a:solidFill>
                <a:latin typeface="Trebuchet MS"/>
                <a:cs typeface="Trebuchet MS"/>
              </a:rPr>
              <a:t>brightness.  </a:t>
            </a:r>
            <a:r>
              <a:rPr spc="-4" dirty="0">
                <a:solidFill>
                  <a:srgbClr val="FFFFFF"/>
                </a:solidFill>
                <a:latin typeface="Trebuchet MS"/>
                <a:cs typeface="Trebuchet MS"/>
              </a:rPr>
              <a:t>Consider</a:t>
            </a:r>
            <a:r>
              <a:rPr spc="4" dirty="0">
                <a:solidFill>
                  <a:srgbClr val="FFFFFF"/>
                </a:solidFill>
                <a:latin typeface="Trebuchet MS"/>
                <a:cs typeface="Trebuchet MS"/>
              </a:rPr>
              <a:t> </a:t>
            </a:r>
            <a:r>
              <a:rPr lang="en-US" spc="4" dirty="0">
                <a:solidFill>
                  <a:srgbClr val="FFFFFF"/>
                </a:solidFill>
                <a:latin typeface="Trebuchet MS"/>
                <a:cs typeface="Trebuchet MS"/>
              </a:rPr>
              <a:t>pros and cons of </a:t>
            </a:r>
            <a:r>
              <a:rPr spc="-8" dirty="0">
                <a:solidFill>
                  <a:srgbClr val="FFFFFF"/>
                </a:solidFill>
                <a:latin typeface="Trebuchet MS"/>
                <a:cs typeface="Trebuchet MS"/>
              </a:rPr>
              <a:t>automation.</a:t>
            </a:r>
            <a:endParaRPr dirty="0">
              <a:latin typeface="Trebuchet MS"/>
              <a:cs typeface="Trebuchet M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4039361"/>
            <a:ext cx="6726555" cy="206883"/>
          </a:xfrm>
          <a:prstGeom prst="rect">
            <a:avLst/>
          </a:prstGeom>
          <a:blipFill>
            <a:blip r:embed="rId2" cstate="print"/>
            <a:stretch>
              <a:fillRect/>
            </a:stretch>
          </a:blip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3" name="object 3"/>
          <p:cNvSpPr/>
          <p:nvPr/>
        </p:nvSpPr>
        <p:spPr>
          <a:xfrm>
            <a:off x="6833997" y="4040505"/>
            <a:ext cx="2307716" cy="206883"/>
          </a:xfrm>
          <a:prstGeom prst="rect">
            <a:avLst/>
          </a:prstGeom>
          <a:blipFill>
            <a:blip r:embed="rId3" cstate="print"/>
            <a:stretch>
              <a:fillRect/>
            </a:stretch>
          </a:blip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4" name="object 4"/>
          <p:cNvSpPr/>
          <p:nvPr/>
        </p:nvSpPr>
        <p:spPr>
          <a:xfrm>
            <a:off x="0" y="2800350"/>
            <a:ext cx="6726555" cy="1244917"/>
          </a:xfrm>
          <a:custGeom>
            <a:avLst/>
            <a:gdLst/>
            <a:ahLst/>
            <a:cxnLst/>
            <a:rect l="l" t="t" r="r" b="b"/>
            <a:pathLst>
              <a:path w="8968740" h="1659889">
                <a:moveTo>
                  <a:pt x="0" y="1659636"/>
                </a:moveTo>
                <a:lnTo>
                  <a:pt x="8968740" y="1659636"/>
                </a:lnTo>
                <a:lnTo>
                  <a:pt x="8968740" y="0"/>
                </a:lnTo>
                <a:lnTo>
                  <a:pt x="0" y="0"/>
                </a:lnTo>
                <a:lnTo>
                  <a:pt x="0" y="1659636"/>
                </a:lnTo>
                <a:close/>
              </a:path>
            </a:pathLst>
          </a:custGeom>
          <a:solidFill>
            <a:srgbClr val="252525"/>
          </a:solid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5" name="object 5"/>
          <p:cNvSpPr/>
          <p:nvPr/>
        </p:nvSpPr>
        <p:spPr>
          <a:xfrm>
            <a:off x="6833996" y="2800350"/>
            <a:ext cx="2307908" cy="1244917"/>
          </a:xfrm>
          <a:custGeom>
            <a:avLst/>
            <a:gdLst/>
            <a:ahLst/>
            <a:cxnLst/>
            <a:rect l="l" t="t" r="r" b="b"/>
            <a:pathLst>
              <a:path w="3077209" h="1659889">
                <a:moveTo>
                  <a:pt x="0" y="1659636"/>
                </a:moveTo>
                <a:lnTo>
                  <a:pt x="3076955" y="1659636"/>
                </a:lnTo>
                <a:lnTo>
                  <a:pt x="3076955" y="0"/>
                </a:lnTo>
                <a:lnTo>
                  <a:pt x="0" y="0"/>
                </a:lnTo>
                <a:lnTo>
                  <a:pt x="0" y="1659636"/>
                </a:lnTo>
                <a:close/>
              </a:path>
            </a:pathLst>
          </a:custGeom>
          <a:solidFill>
            <a:srgbClr val="EF9315"/>
          </a:solid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6" name="object 6"/>
          <p:cNvSpPr txBox="1"/>
          <p:nvPr/>
        </p:nvSpPr>
        <p:spPr>
          <a:xfrm>
            <a:off x="263652" y="3146964"/>
            <a:ext cx="6297454" cy="563616"/>
          </a:xfrm>
          <a:prstGeom prst="rect">
            <a:avLst/>
          </a:prstGeom>
        </p:spPr>
        <p:txBody>
          <a:bodyPr vert="horz" wrap="square" lIns="0" tIns="9525" rIns="0" bIns="0" rtlCol="0">
            <a:spAutoFit/>
          </a:bodyPr>
          <a:lstStyle/>
          <a:p>
            <a:pPr marL="9525" algn="ctr" defTabSz="685800" eaLnBrk="1" fontAlgn="auto" hangingPunct="1">
              <a:spcBef>
                <a:spcPts val="75"/>
              </a:spcBef>
              <a:spcAft>
                <a:spcPts val="0"/>
              </a:spcAft>
            </a:pPr>
            <a:r>
              <a:rPr sz="3600" spc="-116" dirty="0">
                <a:solidFill>
                  <a:srgbClr val="FFFFFF"/>
                </a:solidFill>
                <a:latin typeface="Trebuchet MS"/>
                <a:cs typeface="Trebuchet MS"/>
              </a:rPr>
              <a:t>Test</a:t>
            </a:r>
            <a:r>
              <a:rPr lang="en-US" sz="3600" spc="-116" dirty="0">
                <a:solidFill>
                  <a:srgbClr val="FFFFFF"/>
                </a:solidFill>
                <a:latin typeface="Trebuchet MS"/>
                <a:cs typeface="Trebuchet MS"/>
              </a:rPr>
              <a:t>ing</a:t>
            </a:r>
            <a:r>
              <a:rPr sz="3600" dirty="0">
                <a:solidFill>
                  <a:srgbClr val="FFFFFF"/>
                </a:solidFill>
                <a:latin typeface="Trebuchet MS"/>
                <a:cs typeface="Trebuchet MS"/>
              </a:rPr>
              <a:t> </a:t>
            </a:r>
            <a:r>
              <a:rPr sz="3600" spc="-19" dirty="0">
                <a:solidFill>
                  <a:srgbClr val="FFFFFF"/>
                </a:solidFill>
                <a:latin typeface="Trebuchet MS"/>
                <a:cs typeface="Trebuchet MS"/>
              </a:rPr>
              <a:t>Principles</a:t>
            </a:r>
            <a:endParaRPr sz="3600" dirty="0">
              <a:solidFill>
                <a:prstClr val="black"/>
              </a:solidFill>
              <a:latin typeface="Trebuchet MS"/>
              <a:cs typeface="Trebuchet M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35150"/>
            <a:ext cx="7828407" cy="241172"/>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7939278" y="2335150"/>
            <a:ext cx="1202436" cy="10858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0" y="1314450"/>
            <a:ext cx="7828598" cy="1026795"/>
          </a:xfrm>
          <a:custGeom>
            <a:avLst/>
            <a:gdLst/>
            <a:ahLst/>
            <a:cxnLst/>
            <a:rect l="l" t="t" r="r" b="b"/>
            <a:pathLst>
              <a:path w="10438130" h="1369060">
                <a:moveTo>
                  <a:pt x="0" y="1368552"/>
                </a:moveTo>
                <a:lnTo>
                  <a:pt x="10437876" y="1368552"/>
                </a:lnTo>
                <a:lnTo>
                  <a:pt x="10437876" y="0"/>
                </a:lnTo>
                <a:lnTo>
                  <a:pt x="0" y="0"/>
                </a:lnTo>
                <a:lnTo>
                  <a:pt x="0" y="1368552"/>
                </a:lnTo>
                <a:close/>
              </a:path>
            </a:pathLst>
          </a:custGeom>
          <a:solidFill>
            <a:srgbClr val="252525"/>
          </a:solidFill>
        </p:spPr>
        <p:txBody>
          <a:bodyPr wrap="square" lIns="0" tIns="0" rIns="0" bIns="0" rtlCol="0"/>
          <a:lstStyle/>
          <a:p>
            <a:endParaRPr dirty="0"/>
          </a:p>
        </p:txBody>
      </p:sp>
      <p:sp>
        <p:nvSpPr>
          <p:cNvPr id="5" name="object 5"/>
          <p:cNvSpPr/>
          <p:nvPr/>
        </p:nvSpPr>
        <p:spPr>
          <a:xfrm>
            <a:off x="7939279" y="1314450"/>
            <a:ext cx="1202531" cy="1026795"/>
          </a:xfrm>
          <a:custGeom>
            <a:avLst/>
            <a:gdLst/>
            <a:ahLst/>
            <a:cxnLst/>
            <a:rect l="l" t="t" r="r" b="b"/>
            <a:pathLst>
              <a:path w="1603375" h="1369060">
                <a:moveTo>
                  <a:pt x="0" y="1368552"/>
                </a:moveTo>
                <a:lnTo>
                  <a:pt x="1603248" y="1368552"/>
                </a:lnTo>
                <a:lnTo>
                  <a:pt x="1603248" y="0"/>
                </a:lnTo>
                <a:lnTo>
                  <a:pt x="0" y="0"/>
                </a:lnTo>
                <a:lnTo>
                  <a:pt x="0" y="1368552"/>
                </a:lnTo>
                <a:close/>
              </a:path>
            </a:pathLst>
          </a:custGeom>
          <a:solidFill>
            <a:srgbClr val="EF9315"/>
          </a:solidFill>
        </p:spPr>
        <p:txBody>
          <a:bodyPr wrap="square" lIns="0" tIns="0" rIns="0" bIns="0" rtlCol="0"/>
          <a:lstStyle/>
          <a:p>
            <a:endParaRPr dirty="0"/>
          </a:p>
        </p:txBody>
      </p:sp>
      <p:sp>
        <p:nvSpPr>
          <p:cNvPr id="6" name="object 6"/>
          <p:cNvSpPr txBox="1">
            <a:spLocks noGrp="1"/>
          </p:cNvSpPr>
          <p:nvPr>
            <p:ph type="title"/>
          </p:nvPr>
        </p:nvSpPr>
        <p:spPr>
          <a:xfrm>
            <a:off x="569290" y="1581721"/>
            <a:ext cx="1295876" cy="425116"/>
          </a:xfrm>
          <a:prstGeom prst="rect">
            <a:avLst/>
          </a:prstGeom>
        </p:spPr>
        <p:txBody>
          <a:bodyPr vert="horz" wrap="square" lIns="0" tIns="9525" rIns="0" bIns="0" rtlCol="0">
            <a:spAutoFit/>
          </a:bodyPr>
          <a:lstStyle/>
          <a:p>
            <a:pPr marL="9525">
              <a:spcBef>
                <a:spcPts val="75"/>
              </a:spcBef>
            </a:pPr>
            <a:r>
              <a:rPr dirty="0"/>
              <a:t>Salien</a:t>
            </a:r>
            <a:r>
              <a:rPr spc="8" dirty="0"/>
              <a:t>c</a:t>
            </a:r>
            <a:r>
              <a:rPr dirty="0"/>
              <a:t>e</a:t>
            </a:r>
          </a:p>
        </p:txBody>
      </p:sp>
      <p:sp>
        <p:nvSpPr>
          <p:cNvPr id="7" name="object 7"/>
          <p:cNvSpPr txBox="1"/>
          <p:nvPr/>
        </p:nvSpPr>
        <p:spPr>
          <a:xfrm>
            <a:off x="569290" y="2595182"/>
            <a:ext cx="7507129" cy="2820131"/>
          </a:xfrm>
          <a:prstGeom prst="rect">
            <a:avLst/>
          </a:prstGeom>
        </p:spPr>
        <p:txBody>
          <a:bodyPr vert="horz" wrap="square" lIns="0" tIns="45720" rIns="0" bIns="0" rtlCol="0">
            <a:spAutoFit/>
          </a:bodyPr>
          <a:lstStyle/>
          <a:p>
            <a:pPr marL="9525" marR="3810">
              <a:lnSpc>
                <a:spcPts val="2265"/>
              </a:lnSpc>
              <a:spcBef>
                <a:spcPts val="360"/>
              </a:spcBef>
            </a:pPr>
            <a:r>
              <a:rPr sz="2100" spc="-4" dirty="0">
                <a:solidFill>
                  <a:srgbClr val="FFFFFF"/>
                </a:solidFill>
                <a:latin typeface="Trebuchet MS"/>
                <a:cs typeface="Trebuchet MS"/>
              </a:rPr>
              <a:t>If </a:t>
            </a:r>
            <a:r>
              <a:rPr sz="2100" spc="-8" dirty="0">
                <a:solidFill>
                  <a:srgbClr val="FFFFFF"/>
                </a:solidFill>
                <a:latin typeface="Trebuchet MS"/>
                <a:cs typeface="Trebuchet MS"/>
              </a:rPr>
              <a:t>novelty and intensity have been controlled, the magnitude  and </a:t>
            </a:r>
            <a:r>
              <a:rPr sz="2100" spc="-4" dirty="0">
                <a:solidFill>
                  <a:srgbClr val="FFFFFF"/>
                </a:solidFill>
                <a:latin typeface="Trebuchet MS"/>
                <a:cs typeface="Trebuchet MS"/>
              </a:rPr>
              <a:t>frequency of arousals reflect the </a:t>
            </a:r>
            <a:r>
              <a:rPr sz="2100" u="sng" spc="-4" dirty="0">
                <a:solidFill>
                  <a:srgbClr val="FFFF00"/>
                </a:solidFill>
                <a:latin typeface="Trebuchet MS"/>
                <a:cs typeface="Trebuchet MS"/>
              </a:rPr>
              <a:t>salience</a:t>
            </a:r>
            <a:r>
              <a:rPr sz="2100" spc="-4" dirty="0">
                <a:solidFill>
                  <a:srgbClr val="FFFFFF"/>
                </a:solidFill>
                <a:latin typeface="Trebuchet MS"/>
                <a:cs typeface="Trebuchet MS"/>
              </a:rPr>
              <a:t> of the</a:t>
            </a:r>
            <a:r>
              <a:rPr sz="2100" spc="60" dirty="0">
                <a:solidFill>
                  <a:srgbClr val="FFFFFF"/>
                </a:solidFill>
                <a:latin typeface="Trebuchet MS"/>
                <a:cs typeface="Trebuchet MS"/>
              </a:rPr>
              <a:t> </a:t>
            </a:r>
            <a:r>
              <a:rPr sz="2100" spc="-8" dirty="0">
                <a:solidFill>
                  <a:srgbClr val="FFFFFF"/>
                </a:solidFill>
                <a:latin typeface="Trebuchet MS"/>
                <a:cs typeface="Trebuchet MS"/>
              </a:rPr>
              <a:t>question.</a:t>
            </a:r>
            <a:endParaRPr sz="2100" dirty="0">
              <a:latin typeface="Trebuchet MS"/>
              <a:cs typeface="Trebuchet MS"/>
            </a:endParaRPr>
          </a:p>
          <a:p>
            <a:pPr>
              <a:spcBef>
                <a:spcPts val="19"/>
              </a:spcBef>
            </a:pPr>
            <a:endParaRPr sz="3263" dirty="0">
              <a:latin typeface="Times New Roman"/>
              <a:cs typeface="Times New Roman"/>
            </a:endParaRPr>
          </a:p>
          <a:p>
            <a:pPr marL="9525" marR="593408">
              <a:lnSpc>
                <a:spcPts val="2273"/>
              </a:lnSpc>
            </a:pPr>
            <a:r>
              <a:rPr sz="2100" spc="-8" dirty="0">
                <a:solidFill>
                  <a:srgbClr val="FFFFFF"/>
                </a:solidFill>
                <a:latin typeface="Trebuchet MS"/>
                <a:cs typeface="Trebuchet MS"/>
              </a:rPr>
              <a:t>Questions must </a:t>
            </a:r>
            <a:r>
              <a:rPr sz="2100" spc="-4" dirty="0">
                <a:solidFill>
                  <a:srgbClr val="FFFFFF"/>
                </a:solidFill>
                <a:latin typeface="Trebuchet MS"/>
                <a:cs typeface="Trebuchet MS"/>
              </a:rPr>
              <a:t>be </a:t>
            </a:r>
            <a:r>
              <a:rPr sz="2100" spc="-8" dirty="0">
                <a:solidFill>
                  <a:srgbClr val="FFFFFF"/>
                </a:solidFill>
                <a:latin typeface="Trebuchet MS"/>
                <a:cs typeface="Trebuchet MS"/>
              </a:rPr>
              <a:t>constructed such that the </a:t>
            </a:r>
            <a:r>
              <a:rPr sz="2100" spc="-4" dirty="0">
                <a:solidFill>
                  <a:srgbClr val="FFFFFF"/>
                </a:solidFill>
                <a:latin typeface="Trebuchet MS"/>
                <a:cs typeface="Trebuchet MS"/>
              </a:rPr>
              <a:t>right </a:t>
            </a:r>
            <a:r>
              <a:rPr sz="2100" spc="-8" dirty="0">
                <a:solidFill>
                  <a:srgbClr val="FFFFFF"/>
                </a:solidFill>
                <a:latin typeface="Trebuchet MS"/>
                <a:cs typeface="Trebuchet MS"/>
              </a:rPr>
              <a:t>kind </a:t>
            </a:r>
            <a:r>
              <a:rPr sz="2100" spc="-4" dirty="0">
                <a:solidFill>
                  <a:srgbClr val="FFFFFF"/>
                </a:solidFill>
                <a:latin typeface="Trebuchet MS"/>
                <a:cs typeface="Trebuchet MS"/>
              </a:rPr>
              <a:t>of  </a:t>
            </a:r>
            <a:r>
              <a:rPr sz="2100" spc="-8" dirty="0">
                <a:solidFill>
                  <a:srgbClr val="FFFFFF"/>
                </a:solidFill>
                <a:latin typeface="Trebuchet MS"/>
                <a:cs typeface="Trebuchet MS"/>
              </a:rPr>
              <a:t>salience </a:t>
            </a:r>
            <a:r>
              <a:rPr sz="2100" spc="-4" dirty="0">
                <a:solidFill>
                  <a:srgbClr val="FFFFFF"/>
                </a:solidFill>
                <a:latin typeface="Trebuchet MS"/>
                <a:cs typeface="Trebuchet MS"/>
              </a:rPr>
              <a:t>is </a:t>
            </a:r>
            <a:r>
              <a:rPr sz="2100" spc="-8" dirty="0">
                <a:solidFill>
                  <a:srgbClr val="FFFFFF"/>
                </a:solidFill>
                <a:latin typeface="Trebuchet MS"/>
                <a:cs typeface="Trebuchet MS"/>
              </a:rPr>
              <a:t>associated with the test</a:t>
            </a:r>
            <a:r>
              <a:rPr sz="2100" spc="109" dirty="0">
                <a:solidFill>
                  <a:srgbClr val="FFFFFF"/>
                </a:solidFill>
                <a:latin typeface="Trebuchet MS"/>
                <a:cs typeface="Trebuchet MS"/>
              </a:rPr>
              <a:t> </a:t>
            </a:r>
            <a:r>
              <a:rPr sz="2100" spc="-8" dirty="0">
                <a:solidFill>
                  <a:srgbClr val="FFFFFF"/>
                </a:solidFill>
                <a:latin typeface="Trebuchet MS"/>
                <a:cs typeface="Trebuchet MS"/>
              </a:rPr>
              <a:t>question.</a:t>
            </a:r>
            <a:endParaRPr sz="2100" dirty="0">
              <a:latin typeface="Trebuchet MS"/>
              <a:cs typeface="Trebuchet MS"/>
            </a:endParaRPr>
          </a:p>
          <a:p>
            <a:pPr>
              <a:spcBef>
                <a:spcPts val="11"/>
              </a:spcBef>
            </a:pPr>
            <a:endParaRPr sz="3263" dirty="0">
              <a:latin typeface="Times New Roman"/>
              <a:cs typeface="Times New Roman"/>
            </a:endParaRPr>
          </a:p>
          <a:p>
            <a:pPr marL="9525" marR="369569">
              <a:lnSpc>
                <a:spcPts val="2273"/>
              </a:lnSpc>
            </a:pPr>
            <a:r>
              <a:rPr sz="2100" spc="-4" dirty="0">
                <a:solidFill>
                  <a:srgbClr val="FFFFFF"/>
                </a:solidFill>
                <a:latin typeface="Trebuchet MS"/>
                <a:cs typeface="Trebuchet MS"/>
              </a:rPr>
              <a:t>In a polygraph exam there is </a:t>
            </a:r>
            <a:r>
              <a:rPr sz="2100" u="heavy" spc="-4" dirty="0">
                <a:solidFill>
                  <a:srgbClr val="FFFF00"/>
                </a:solidFill>
                <a:uFill>
                  <a:solidFill>
                    <a:srgbClr val="FFFFFF"/>
                  </a:solidFill>
                </a:uFill>
                <a:latin typeface="Trebuchet MS"/>
                <a:cs typeface="Trebuchet MS"/>
              </a:rPr>
              <a:t>good</a:t>
            </a:r>
            <a:r>
              <a:rPr sz="2100" spc="-4" dirty="0">
                <a:solidFill>
                  <a:srgbClr val="FFFFFF"/>
                </a:solidFill>
                <a:latin typeface="Trebuchet MS"/>
                <a:cs typeface="Trebuchet MS"/>
              </a:rPr>
              <a:t> salience and there is </a:t>
            </a:r>
            <a:r>
              <a:rPr sz="2100" u="heavy" spc="-8" dirty="0">
                <a:solidFill>
                  <a:srgbClr val="FFFF00"/>
                </a:solidFill>
                <a:uFill>
                  <a:solidFill>
                    <a:srgbClr val="FFFFFF"/>
                  </a:solidFill>
                </a:uFill>
                <a:latin typeface="Trebuchet MS"/>
                <a:cs typeface="Trebuchet MS"/>
              </a:rPr>
              <a:t>bad</a:t>
            </a:r>
            <a:r>
              <a:rPr sz="2100" u="heavy" spc="-8" dirty="0">
                <a:solidFill>
                  <a:srgbClr val="FFFFFF"/>
                </a:solidFill>
                <a:uFill>
                  <a:solidFill>
                    <a:srgbClr val="FFFFFF"/>
                  </a:solidFill>
                </a:uFill>
                <a:latin typeface="Trebuchet MS"/>
                <a:cs typeface="Trebuchet MS"/>
              </a:rPr>
              <a:t> </a:t>
            </a:r>
            <a:r>
              <a:rPr sz="2100" spc="-8" dirty="0">
                <a:solidFill>
                  <a:srgbClr val="FFFFFF"/>
                </a:solidFill>
                <a:latin typeface="Trebuchet MS"/>
                <a:cs typeface="Trebuchet MS"/>
              </a:rPr>
              <a:t> salience.</a:t>
            </a:r>
            <a:endParaRPr sz="2100" dirty="0">
              <a:latin typeface="Trebuchet MS"/>
              <a:cs typeface="Trebuchet M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9290" y="1581721"/>
            <a:ext cx="6803060" cy="378950"/>
          </a:xfrm>
          <a:prstGeom prst="rect">
            <a:avLst/>
          </a:prstGeom>
        </p:spPr>
        <p:txBody>
          <a:bodyPr vert="horz" wrap="square" lIns="0" tIns="9525" rIns="0" bIns="0" rtlCol="0">
            <a:spAutoFit/>
          </a:bodyPr>
          <a:lstStyle/>
          <a:p>
            <a:pPr marL="9525" algn="ctr">
              <a:spcBef>
                <a:spcPts val="75"/>
              </a:spcBef>
            </a:pPr>
            <a:r>
              <a:rPr sz="2400" b="1" dirty="0">
                <a:solidFill>
                  <a:srgbClr val="FFFFFF"/>
                </a:solidFill>
                <a:latin typeface="Trebuchet MS"/>
                <a:cs typeface="Trebuchet MS"/>
              </a:rPr>
              <a:t>But First, A</a:t>
            </a:r>
            <a:r>
              <a:rPr sz="2400" b="1" spc="-356" dirty="0">
                <a:solidFill>
                  <a:srgbClr val="FFFFFF"/>
                </a:solidFill>
                <a:latin typeface="Trebuchet MS"/>
                <a:cs typeface="Trebuchet MS"/>
              </a:rPr>
              <a:t> </a:t>
            </a:r>
            <a:r>
              <a:rPr lang="en-US" sz="2400" b="1" spc="-356" dirty="0">
                <a:solidFill>
                  <a:srgbClr val="FFFFFF"/>
                </a:solidFill>
                <a:latin typeface="Trebuchet MS"/>
                <a:cs typeface="Trebuchet MS"/>
              </a:rPr>
              <a:t> </a:t>
            </a:r>
            <a:r>
              <a:rPr sz="2400" b="1" spc="-4" dirty="0">
                <a:solidFill>
                  <a:srgbClr val="FFFFFF"/>
                </a:solidFill>
                <a:latin typeface="Trebuchet MS"/>
                <a:cs typeface="Trebuchet MS"/>
              </a:rPr>
              <a:t>Demonstration</a:t>
            </a:r>
            <a:endParaRPr sz="2400" b="1" dirty="0">
              <a:latin typeface="Trebuchet MS"/>
              <a:cs typeface="Trebuchet MS"/>
            </a:endParaRPr>
          </a:p>
        </p:txBody>
      </p:sp>
      <p:sp>
        <p:nvSpPr>
          <p:cNvPr id="3" name="object 3"/>
          <p:cNvSpPr txBox="1"/>
          <p:nvPr/>
        </p:nvSpPr>
        <p:spPr>
          <a:xfrm>
            <a:off x="457200" y="2286001"/>
            <a:ext cx="8382000" cy="2671405"/>
          </a:xfrm>
          <a:prstGeom prst="rect">
            <a:avLst/>
          </a:prstGeom>
        </p:spPr>
        <p:txBody>
          <a:bodyPr vert="horz" wrap="square" lIns="0" tIns="9049" rIns="0" bIns="0" rtlCol="0">
            <a:spAutoFit/>
          </a:bodyPr>
          <a:lstStyle/>
          <a:p>
            <a:pPr marL="9525" algn="ctr">
              <a:spcBef>
                <a:spcPts val="71"/>
              </a:spcBef>
            </a:pPr>
            <a:r>
              <a:rPr sz="2400" spc="-98" dirty="0">
                <a:solidFill>
                  <a:srgbClr val="FFFFFF"/>
                </a:solidFill>
                <a:latin typeface="Trebuchet MS"/>
                <a:cs typeface="Trebuchet MS"/>
              </a:rPr>
              <a:t>Tell </a:t>
            </a:r>
            <a:r>
              <a:rPr sz="2400" spc="-4" dirty="0">
                <a:solidFill>
                  <a:srgbClr val="FFFFFF"/>
                </a:solidFill>
                <a:latin typeface="Trebuchet MS"/>
                <a:cs typeface="Trebuchet MS"/>
              </a:rPr>
              <a:t>a simple</a:t>
            </a:r>
            <a:r>
              <a:rPr sz="2400" spc="45" dirty="0">
                <a:solidFill>
                  <a:srgbClr val="FFFFFF"/>
                </a:solidFill>
                <a:latin typeface="Trebuchet MS"/>
                <a:cs typeface="Trebuchet MS"/>
              </a:rPr>
              <a:t> </a:t>
            </a:r>
            <a:r>
              <a:rPr sz="2400" spc="-4" dirty="0">
                <a:solidFill>
                  <a:srgbClr val="FFFFFF"/>
                </a:solidFill>
                <a:latin typeface="Trebuchet MS"/>
                <a:cs typeface="Trebuchet MS"/>
              </a:rPr>
              <a:t>lie.</a:t>
            </a:r>
            <a:endParaRPr lang="en-US" sz="2400" spc="-4" dirty="0">
              <a:solidFill>
                <a:srgbClr val="FFFFFF"/>
              </a:solidFill>
              <a:latin typeface="Trebuchet MS"/>
              <a:cs typeface="Trebuchet MS"/>
            </a:endParaRPr>
          </a:p>
          <a:p>
            <a:pPr marL="9525">
              <a:spcBef>
                <a:spcPts val="71"/>
              </a:spcBef>
            </a:pPr>
            <a:r>
              <a:rPr lang="en-US" sz="2400" spc="-4" dirty="0">
                <a:solidFill>
                  <a:srgbClr val="FFFFFF"/>
                </a:solidFill>
                <a:latin typeface="Trebuchet MS"/>
                <a:cs typeface="Trebuchet MS"/>
              </a:rPr>
              <a:t>What were the steps you went through to tell a lie?</a:t>
            </a:r>
          </a:p>
          <a:p>
            <a:pPr marL="923925" lvl="1" indent="-457200">
              <a:spcBef>
                <a:spcPts val="71"/>
              </a:spcBef>
              <a:buFont typeface="+mj-lt"/>
              <a:buAutoNum type="arabicPeriod"/>
            </a:pPr>
            <a:r>
              <a:rPr lang="en-US" sz="2400" spc="-4" dirty="0">
                <a:solidFill>
                  <a:srgbClr val="FFFFFF"/>
                </a:solidFill>
                <a:latin typeface="Trebuchet MS"/>
                <a:cs typeface="Trebuchet MS"/>
              </a:rPr>
              <a:t>Decide to lie.</a:t>
            </a:r>
          </a:p>
          <a:p>
            <a:pPr marL="923925" lvl="1" indent="-457200">
              <a:spcBef>
                <a:spcPts val="71"/>
              </a:spcBef>
              <a:buFont typeface="+mj-lt"/>
              <a:buAutoNum type="arabicPeriod"/>
            </a:pPr>
            <a:r>
              <a:rPr lang="en-US" sz="2400" spc="-4" dirty="0">
                <a:solidFill>
                  <a:srgbClr val="FFFFFF"/>
                </a:solidFill>
                <a:latin typeface="Trebuchet MS"/>
                <a:cs typeface="Trebuchet MS"/>
              </a:rPr>
              <a:t>Formulate a lie.</a:t>
            </a:r>
          </a:p>
          <a:p>
            <a:pPr marL="923925" lvl="1" indent="-457200">
              <a:spcBef>
                <a:spcPts val="71"/>
              </a:spcBef>
              <a:buFont typeface="+mj-lt"/>
              <a:buAutoNum type="arabicPeriod"/>
            </a:pPr>
            <a:r>
              <a:rPr lang="en-US" sz="2400" spc="-4" dirty="0">
                <a:solidFill>
                  <a:srgbClr val="FFFFFF"/>
                </a:solidFill>
                <a:latin typeface="Trebuchet MS"/>
                <a:cs typeface="Trebuchet MS"/>
              </a:rPr>
              <a:t>Wonder if the lie was believable.</a:t>
            </a:r>
          </a:p>
          <a:p>
            <a:pPr marL="923925" lvl="1" indent="-457200">
              <a:spcBef>
                <a:spcPts val="71"/>
              </a:spcBef>
              <a:buFont typeface="+mj-lt"/>
              <a:buAutoNum type="arabicPeriod"/>
            </a:pPr>
            <a:r>
              <a:rPr lang="en-US" sz="2400" spc="-4" dirty="0">
                <a:solidFill>
                  <a:srgbClr val="FFFFFF"/>
                </a:solidFill>
                <a:latin typeface="Trebuchet MS"/>
                <a:cs typeface="Trebuchet MS"/>
              </a:rPr>
              <a:t>Evaluate the recipient to see if they believed the lie.</a:t>
            </a:r>
          </a:p>
          <a:p>
            <a:pPr marL="923925" lvl="1" indent="-457200">
              <a:spcBef>
                <a:spcPts val="71"/>
              </a:spcBef>
              <a:buFont typeface="+mj-lt"/>
              <a:buAutoNum type="arabicPeriod"/>
            </a:pPr>
            <a:r>
              <a:rPr lang="en-US" sz="2400" spc="-4" dirty="0">
                <a:solidFill>
                  <a:srgbClr val="FFFFFF"/>
                </a:solidFill>
                <a:latin typeface="Trebuchet MS"/>
                <a:cs typeface="Trebuchet MS"/>
              </a:rPr>
              <a:t>Mentally prepare a follow-up lie to cover the lie #1.</a:t>
            </a:r>
            <a:endParaRPr sz="2400" dirty="0">
              <a:latin typeface="Trebuchet MS"/>
              <a:cs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492C439-F4CE-6158-EE75-4FF8FDFBE82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xmlns="" id="{95E2F768-E4F0-4047-3C57-6D4413BF8ECF}"/>
              </a:ext>
            </a:extLst>
          </p:cNvPr>
          <p:cNvSpPr txBox="1"/>
          <p:nvPr/>
        </p:nvSpPr>
        <p:spPr>
          <a:xfrm>
            <a:off x="569290" y="1581721"/>
            <a:ext cx="6803060" cy="425116"/>
          </a:xfrm>
          <a:prstGeom prst="rect">
            <a:avLst/>
          </a:prstGeom>
        </p:spPr>
        <p:txBody>
          <a:bodyPr vert="horz" wrap="square" lIns="0" tIns="9525" rIns="0" bIns="0" rtlCol="0">
            <a:spAutoFit/>
          </a:bodyPr>
          <a:lstStyle/>
          <a:p>
            <a:pPr marL="9525" algn="ctr">
              <a:spcBef>
                <a:spcPts val="75"/>
              </a:spcBef>
            </a:pPr>
            <a:r>
              <a:rPr sz="2700" dirty="0" smtClean="0">
                <a:solidFill>
                  <a:srgbClr val="FFFFFF"/>
                </a:solidFill>
                <a:latin typeface="Trebuchet MS"/>
                <a:cs typeface="Trebuchet MS"/>
              </a:rPr>
              <a:t>A</a:t>
            </a:r>
            <a:r>
              <a:rPr lang="en-US" sz="2700" dirty="0" smtClean="0">
                <a:solidFill>
                  <a:srgbClr val="FFFFFF"/>
                </a:solidFill>
                <a:latin typeface="Trebuchet MS"/>
                <a:cs typeface="Trebuchet MS"/>
              </a:rPr>
              <a:t>nother</a:t>
            </a:r>
            <a:r>
              <a:rPr sz="2700" spc="-356" dirty="0" smtClean="0">
                <a:solidFill>
                  <a:srgbClr val="FFFFFF"/>
                </a:solidFill>
                <a:latin typeface="Trebuchet MS"/>
                <a:cs typeface="Trebuchet MS"/>
              </a:rPr>
              <a:t> </a:t>
            </a:r>
            <a:r>
              <a:rPr lang="en-US" sz="2700" spc="-356" dirty="0" smtClean="0">
                <a:solidFill>
                  <a:srgbClr val="FFFFFF"/>
                </a:solidFill>
                <a:latin typeface="Trebuchet MS"/>
                <a:cs typeface="Trebuchet MS"/>
              </a:rPr>
              <a:t> </a:t>
            </a:r>
            <a:r>
              <a:rPr sz="2700" spc="-4" dirty="0">
                <a:solidFill>
                  <a:srgbClr val="FFFFFF"/>
                </a:solidFill>
                <a:latin typeface="Trebuchet MS"/>
                <a:cs typeface="Trebuchet MS"/>
              </a:rPr>
              <a:t>Demonstration</a:t>
            </a:r>
            <a:endParaRPr sz="2700" dirty="0">
              <a:latin typeface="Trebuchet MS"/>
              <a:cs typeface="Trebuchet MS"/>
            </a:endParaRPr>
          </a:p>
        </p:txBody>
      </p:sp>
      <p:sp>
        <p:nvSpPr>
          <p:cNvPr id="3" name="object 3">
            <a:extLst>
              <a:ext uri="{FF2B5EF4-FFF2-40B4-BE49-F238E27FC236}">
                <a16:creationId xmlns:a16="http://schemas.microsoft.com/office/drawing/2014/main" xmlns="" id="{0352FFDD-4E2F-89F6-2D32-6CC6313520CE}"/>
              </a:ext>
            </a:extLst>
          </p:cNvPr>
          <p:cNvSpPr txBox="1"/>
          <p:nvPr/>
        </p:nvSpPr>
        <p:spPr>
          <a:xfrm>
            <a:off x="457200" y="2286001"/>
            <a:ext cx="8382000" cy="1524937"/>
          </a:xfrm>
          <a:prstGeom prst="rect">
            <a:avLst/>
          </a:prstGeom>
        </p:spPr>
        <p:txBody>
          <a:bodyPr vert="horz" wrap="square" lIns="0" tIns="9049" rIns="0" bIns="0" rtlCol="0">
            <a:spAutoFit/>
          </a:bodyPr>
          <a:lstStyle/>
          <a:p>
            <a:pPr marL="9525" algn="ctr">
              <a:spcBef>
                <a:spcPts val="71"/>
              </a:spcBef>
            </a:pPr>
            <a:r>
              <a:rPr sz="2400" spc="-98" dirty="0">
                <a:solidFill>
                  <a:srgbClr val="FFFFFF"/>
                </a:solidFill>
                <a:latin typeface="Trebuchet MS"/>
                <a:cs typeface="Trebuchet MS"/>
              </a:rPr>
              <a:t>Tell </a:t>
            </a:r>
            <a:r>
              <a:rPr lang="en-US" sz="2400" spc="-98" dirty="0">
                <a:solidFill>
                  <a:srgbClr val="FFFFFF"/>
                </a:solidFill>
                <a:latin typeface="Trebuchet MS"/>
                <a:cs typeface="Trebuchet MS"/>
              </a:rPr>
              <a:t>the Truth</a:t>
            </a:r>
            <a:r>
              <a:rPr sz="2400" spc="-4" dirty="0">
                <a:solidFill>
                  <a:srgbClr val="FFFFFF"/>
                </a:solidFill>
                <a:latin typeface="Trebuchet MS"/>
                <a:cs typeface="Trebuchet MS"/>
              </a:rPr>
              <a:t>.</a:t>
            </a:r>
            <a:endParaRPr lang="en-US" sz="2400" spc="-4" dirty="0">
              <a:solidFill>
                <a:srgbClr val="FFFFFF"/>
              </a:solidFill>
              <a:latin typeface="Trebuchet MS"/>
              <a:cs typeface="Trebuchet MS"/>
            </a:endParaRPr>
          </a:p>
          <a:p>
            <a:pPr marL="9525">
              <a:spcBef>
                <a:spcPts val="71"/>
              </a:spcBef>
            </a:pPr>
            <a:r>
              <a:rPr lang="en-US" sz="2400" spc="-4" dirty="0">
                <a:solidFill>
                  <a:srgbClr val="FFFFFF"/>
                </a:solidFill>
                <a:latin typeface="Trebuchet MS"/>
                <a:cs typeface="Trebuchet MS"/>
              </a:rPr>
              <a:t>What were the steps you went through to tell the truth?</a:t>
            </a:r>
          </a:p>
          <a:p>
            <a:pPr marL="923925" lvl="1" indent="-457200">
              <a:spcBef>
                <a:spcPts val="71"/>
              </a:spcBef>
              <a:buFont typeface="+mj-lt"/>
              <a:buAutoNum type="arabicPeriod"/>
            </a:pPr>
            <a:r>
              <a:rPr lang="en-US" sz="2400" spc="-4" dirty="0">
                <a:solidFill>
                  <a:srgbClr val="FFFFFF"/>
                </a:solidFill>
                <a:latin typeface="Trebuchet MS"/>
                <a:cs typeface="Trebuchet MS"/>
              </a:rPr>
              <a:t>Remember what really happened.</a:t>
            </a:r>
          </a:p>
          <a:p>
            <a:pPr marL="923925" lvl="1" indent="-457200">
              <a:spcBef>
                <a:spcPts val="71"/>
              </a:spcBef>
              <a:buFont typeface="+mj-lt"/>
              <a:buAutoNum type="arabicPeriod"/>
            </a:pPr>
            <a:r>
              <a:rPr lang="en-US" sz="2400" spc="-4" dirty="0">
                <a:solidFill>
                  <a:srgbClr val="FFFFFF"/>
                </a:solidFill>
                <a:latin typeface="Trebuchet MS"/>
                <a:cs typeface="Trebuchet MS"/>
              </a:rPr>
              <a:t>Tell the truth.</a:t>
            </a:r>
            <a:endParaRPr sz="2400" dirty="0">
              <a:latin typeface="Trebuchet MS"/>
              <a:cs typeface="Trebuchet MS"/>
            </a:endParaRPr>
          </a:p>
        </p:txBody>
      </p:sp>
    </p:spTree>
    <p:extLst>
      <p:ext uri="{BB962C8B-B14F-4D97-AF65-F5344CB8AC3E}">
        <p14:creationId xmlns:p14="http://schemas.microsoft.com/office/powerpoint/2010/main" val="5015614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A512A15-8BF7-438A-F47C-947F0A4F648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xmlns="" id="{B34C9294-56A8-2563-0BC3-813FB2B93E63}"/>
              </a:ext>
            </a:extLst>
          </p:cNvPr>
          <p:cNvSpPr txBox="1"/>
          <p:nvPr/>
        </p:nvSpPr>
        <p:spPr>
          <a:xfrm>
            <a:off x="569290" y="1581721"/>
            <a:ext cx="6803060" cy="425116"/>
          </a:xfrm>
          <a:prstGeom prst="rect">
            <a:avLst/>
          </a:prstGeom>
        </p:spPr>
        <p:txBody>
          <a:bodyPr vert="horz" wrap="square" lIns="0" tIns="9525" rIns="0" bIns="0" rtlCol="0">
            <a:spAutoFit/>
          </a:bodyPr>
          <a:lstStyle/>
          <a:p>
            <a:pPr marL="9525" algn="ctr">
              <a:spcBef>
                <a:spcPts val="75"/>
              </a:spcBef>
            </a:pPr>
            <a:r>
              <a:rPr sz="2700" spc="-4" dirty="0" smtClean="0">
                <a:solidFill>
                  <a:srgbClr val="FFFFFF"/>
                </a:solidFill>
                <a:latin typeface="Trebuchet MS"/>
                <a:cs typeface="Trebuchet MS"/>
              </a:rPr>
              <a:t>Demonstration</a:t>
            </a:r>
            <a:r>
              <a:rPr lang="en-US" sz="2700" spc="-4" dirty="0" smtClean="0">
                <a:solidFill>
                  <a:srgbClr val="FFFFFF"/>
                </a:solidFill>
                <a:latin typeface="Trebuchet MS"/>
                <a:cs typeface="Trebuchet MS"/>
              </a:rPr>
              <a:t> Results</a:t>
            </a:r>
            <a:endParaRPr sz="2700" dirty="0">
              <a:latin typeface="Trebuchet MS"/>
              <a:cs typeface="Trebuchet MS"/>
            </a:endParaRPr>
          </a:p>
        </p:txBody>
      </p:sp>
      <p:sp>
        <p:nvSpPr>
          <p:cNvPr id="3" name="object 3">
            <a:extLst>
              <a:ext uri="{FF2B5EF4-FFF2-40B4-BE49-F238E27FC236}">
                <a16:creationId xmlns:a16="http://schemas.microsoft.com/office/drawing/2014/main" xmlns="" id="{DC4949AB-B9E1-83BA-F32A-32C05CF52ACD}"/>
              </a:ext>
            </a:extLst>
          </p:cNvPr>
          <p:cNvSpPr txBox="1"/>
          <p:nvPr/>
        </p:nvSpPr>
        <p:spPr>
          <a:xfrm>
            <a:off x="457200" y="2286001"/>
            <a:ext cx="8382000" cy="1894269"/>
          </a:xfrm>
          <a:prstGeom prst="rect">
            <a:avLst/>
          </a:prstGeom>
        </p:spPr>
        <p:txBody>
          <a:bodyPr vert="horz" wrap="square" lIns="0" tIns="9049" rIns="0" bIns="0" rtlCol="0">
            <a:spAutoFit/>
          </a:bodyPr>
          <a:lstStyle/>
          <a:p>
            <a:pPr marL="9525" algn="ctr">
              <a:spcBef>
                <a:spcPts val="71"/>
              </a:spcBef>
            </a:pPr>
            <a:r>
              <a:rPr lang="en-US" sz="2400" spc="-98" dirty="0">
                <a:solidFill>
                  <a:srgbClr val="FFFFFF"/>
                </a:solidFill>
                <a:latin typeface="Trebuchet MS"/>
                <a:cs typeface="Trebuchet MS"/>
              </a:rPr>
              <a:t>Which of these processes – Telling a Lie or Telling the Truth – involved more cognitive effort?</a:t>
            </a:r>
          </a:p>
          <a:p>
            <a:pPr marL="9525" algn="ctr">
              <a:spcBef>
                <a:spcPts val="71"/>
              </a:spcBef>
            </a:pPr>
            <a:endParaRPr lang="en-US" sz="2400" spc="-98" dirty="0">
              <a:solidFill>
                <a:srgbClr val="FFFFFF"/>
              </a:solidFill>
              <a:latin typeface="Trebuchet MS"/>
              <a:cs typeface="Trebuchet MS"/>
            </a:endParaRPr>
          </a:p>
          <a:p>
            <a:pPr marL="9525" algn="ctr">
              <a:spcBef>
                <a:spcPts val="71"/>
              </a:spcBef>
            </a:pPr>
            <a:r>
              <a:rPr lang="en-US" sz="2400" spc="-98" dirty="0">
                <a:solidFill>
                  <a:srgbClr val="FFFFFF"/>
                </a:solidFill>
                <a:latin typeface="Trebuchet MS"/>
                <a:cs typeface="Trebuchet MS"/>
              </a:rPr>
              <a:t>That’s the basis of the Comparison Question Technique</a:t>
            </a:r>
          </a:p>
          <a:p>
            <a:pPr marL="923925" lvl="1" indent="-457200">
              <a:spcBef>
                <a:spcPts val="71"/>
              </a:spcBef>
              <a:buFont typeface="+mj-lt"/>
              <a:buAutoNum type="arabicPeriod"/>
            </a:pPr>
            <a:endParaRPr sz="2400" dirty="0">
              <a:latin typeface="Trebuchet MS"/>
              <a:cs typeface="Trebuchet MS"/>
            </a:endParaRPr>
          </a:p>
        </p:txBody>
      </p:sp>
    </p:spTree>
    <p:extLst>
      <p:ext uri="{BB962C8B-B14F-4D97-AF65-F5344CB8AC3E}">
        <p14:creationId xmlns:p14="http://schemas.microsoft.com/office/powerpoint/2010/main" val="26578890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35150"/>
            <a:ext cx="7828407" cy="241172"/>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7939278" y="2335150"/>
            <a:ext cx="1202436" cy="10858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0" y="1314450"/>
            <a:ext cx="7828598" cy="1026795"/>
          </a:xfrm>
          <a:custGeom>
            <a:avLst/>
            <a:gdLst/>
            <a:ahLst/>
            <a:cxnLst/>
            <a:rect l="l" t="t" r="r" b="b"/>
            <a:pathLst>
              <a:path w="10438130" h="1369060">
                <a:moveTo>
                  <a:pt x="0" y="1368552"/>
                </a:moveTo>
                <a:lnTo>
                  <a:pt x="10437876" y="1368552"/>
                </a:lnTo>
                <a:lnTo>
                  <a:pt x="10437876" y="0"/>
                </a:lnTo>
                <a:lnTo>
                  <a:pt x="0" y="0"/>
                </a:lnTo>
                <a:lnTo>
                  <a:pt x="0" y="1368552"/>
                </a:lnTo>
                <a:close/>
              </a:path>
            </a:pathLst>
          </a:custGeom>
          <a:solidFill>
            <a:srgbClr val="252525"/>
          </a:solidFill>
        </p:spPr>
        <p:txBody>
          <a:bodyPr wrap="square" lIns="0" tIns="0" rIns="0" bIns="0" rtlCol="0"/>
          <a:lstStyle/>
          <a:p>
            <a:endParaRPr dirty="0"/>
          </a:p>
        </p:txBody>
      </p:sp>
      <p:sp>
        <p:nvSpPr>
          <p:cNvPr id="5" name="object 5"/>
          <p:cNvSpPr/>
          <p:nvPr/>
        </p:nvSpPr>
        <p:spPr>
          <a:xfrm>
            <a:off x="7939279" y="1314450"/>
            <a:ext cx="1202531" cy="1026795"/>
          </a:xfrm>
          <a:custGeom>
            <a:avLst/>
            <a:gdLst/>
            <a:ahLst/>
            <a:cxnLst/>
            <a:rect l="l" t="t" r="r" b="b"/>
            <a:pathLst>
              <a:path w="1603375" h="1369060">
                <a:moveTo>
                  <a:pt x="0" y="1368552"/>
                </a:moveTo>
                <a:lnTo>
                  <a:pt x="1603248" y="1368552"/>
                </a:lnTo>
                <a:lnTo>
                  <a:pt x="1603248" y="0"/>
                </a:lnTo>
                <a:lnTo>
                  <a:pt x="0" y="0"/>
                </a:lnTo>
                <a:lnTo>
                  <a:pt x="0" y="1368552"/>
                </a:lnTo>
                <a:close/>
              </a:path>
            </a:pathLst>
          </a:custGeom>
          <a:solidFill>
            <a:srgbClr val="EF9315"/>
          </a:solidFill>
        </p:spPr>
        <p:txBody>
          <a:bodyPr wrap="square" lIns="0" tIns="0" rIns="0" bIns="0" rtlCol="0"/>
          <a:lstStyle/>
          <a:p>
            <a:endParaRPr dirty="0"/>
          </a:p>
        </p:txBody>
      </p:sp>
      <p:sp>
        <p:nvSpPr>
          <p:cNvPr id="6" name="object 6"/>
          <p:cNvSpPr txBox="1">
            <a:spLocks noGrp="1"/>
          </p:cNvSpPr>
          <p:nvPr>
            <p:ph type="title"/>
          </p:nvPr>
        </p:nvSpPr>
        <p:spPr>
          <a:xfrm>
            <a:off x="569290" y="1581721"/>
            <a:ext cx="6917360" cy="425116"/>
          </a:xfrm>
          <a:prstGeom prst="rect">
            <a:avLst/>
          </a:prstGeom>
        </p:spPr>
        <p:txBody>
          <a:bodyPr vert="horz" wrap="square" lIns="0" tIns="9525" rIns="0" bIns="0" rtlCol="0">
            <a:spAutoFit/>
          </a:bodyPr>
          <a:lstStyle/>
          <a:p>
            <a:pPr marL="9525" algn="ctr">
              <a:spcBef>
                <a:spcPts val="75"/>
              </a:spcBef>
            </a:pPr>
            <a:r>
              <a:rPr dirty="0"/>
              <a:t>Three </a:t>
            </a:r>
            <a:r>
              <a:rPr spc="-4" dirty="0"/>
              <a:t>Important</a:t>
            </a:r>
            <a:r>
              <a:rPr spc="-221" dirty="0"/>
              <a:t> </a:t>
            </a:r>
            <a:r>
              <a:rPr spc="-4" dirty="0"/>
              <a:t>Assumptions</a:t>
            </a:r>
          </a:p>
        </p:txBody>
      </p:sp>
      <p:sp>
        <p:nvSpPr>
          <p:cNvPr id="7" name="object 7"/>
          <p:cNvSpPr txBox="1"/>
          <p:nvPr/>
        </p:nvSpPr>
        <p:spPr>
          <a:xfrm>
            <a:off x="569290" y="2576322"/>
            <a:ext cx="8126254" cy="3310682"/>
          </a:xfrm>
          <a:prstGeom prst="rect">
            <a:avLst/>
          </a:prstGeom>
        </p:spPr>
        <p:txBody>
          <a:bodyPr vert="horz" wrap="square" lIns="0" tIns="75724" rIns="0" bIns="0" rtlCol="0">
            <a:spAutoFit/>
          </a:bodyPr>
          <a:lstStyle/>
          <a:p>
            <a:pPr marL="180975" marR="34290" indent="-171450">
              <a:lnSpc>
                <a:spcPts val="2160"/>
              </a:lnSpc>
              <a:spcBef>
                <a:spcPts val="596"/>
              </a:spcBef>
              <a:buFont typeface="Arial"/>
              <a:buChar char="•"/>
              <a:tabLst>
                <a:tab pos="180975" algn="l"/>
              </a:tabLst>
            </a:pPr>
            <a:r>
              <a:rPr sz="2250" spc="-4" dirty="0">
                <a:solidFill>
                  <a:srgbClr val="FFFFFF"/>
                </a:solidFill>
                <a:latin typeface="Trebuchet MS"/>
                <a:cs typeface="Trebuchet MS"/>
              </a:rPr>
              <a:t>When anyone is </a:t>
            </a:r>
            <a:r>
              <a:rPr sz="2250" spc="-8" dirty="0">
                <a:solidFill>
                  <a:srgbClr val="FFFFFF"/>
                </a:solidFill>
                <a:latin typeface="Trebuchet MS"/>
                <a:cs typeface="Trebuchet MS"/>
              </a:rPr>
              <a:t>asked </a:t>
            </a:r>
            <a:r>
              <a:rPr sz="2250" dirty="0">
                <a:solidFill>
                  <a:srgbClr val="FFFFFF"/>
                </a:solidFill>
                <a:latin typeface="Trebuchet MS"/>
                <a:cs typeface="Trebuchet MS"/>
              </a:rPr>
              <a:t>a </a:t>
            </a:r>
            <a:r>
              <a:rPr sz="2250" spc="-8" dirty="0">
                <a:solidFill>
                  <a:srgbClr val="FFFFFF"/>
                </a:solidFill>
                <a:latin typeface="Trebuchet MS"/>
                <a:cs typeface="Trebuchet MS"/>
              </a:rPr>
              <a:t>question, </a:t>
            </a:r>
            <a:r>
              <a:rPr sz="2250" spc="-4" dirty="0">
                <a:solidFill>
                  <a:srgbClr val="FFFFFF"/>
                </a:solidFill>
                <a:latin typeface="Trebuchet MS"/>
                <a:cs typeface="Trebuchet MS"/>
              </a:rPr>
              <a:t>normally </a:t>
            </a:r>
            <a:r>
              <a:rPr lang="en-US" sz="2250" spc="-4" dirty="0">
                <a:solidFill>
                  <a:srgbClr val="FFFFFF"/>
                </a:solidFill>
                <a:latin typeface="Trebuchet MS"/>
                <a:cs typeface="Trebuchet MS"/>
              </a:rPr>
              <a:t>they</a:t>
            </a:r>
            <a:r>
              <a:rPr sz="2250" spc="-4" dirty="0">
                <a:solidFill>
                  <a:srgbClr val="FFFFFF"/>
                </a:solidFill>
                <a:latin typeface="Trebuchet MS"/>
                <a:cs typeface="Trebuchet MS"/>
              </a:rPr>
              <a:t> first check his </a:t>
            </a:r>
            <a:r>
              <a:rPr sz="2250" dirty="0">
                <a:solidFill>
                  <a:srgbClr val="FFFFFF"/>
                </a:solidFill>
                <a:latin typeface="Trebuchet MS"/>
                <a:cs typeface="Trebuchet MS"/>
              </a:rPr>
              <a:t>or </a:t>
            </a:r>
            <a:r>
              <a:rPr sz="2250" spc="-4" dirty="0">
                <a:solidFill>
                  <a:srgbClr val="FFFFFF"/>
                </a:solidFill>
                <a:latin typeface="Trebuchet MS"/>
                <a:cs typeface="Trebuchet MS"/>
              </a:rPr>
              <a:t>her memory for the presence </a:t>
            </a:r>
            <a:r>
              <a:rPr sz="2250" dirty="0">
                <a:solidFill>
                  <a:srgbClr val="FFFFFF"/>
                </a:solidFill>
                <a:latin typeface="Trebuchet MS"/>
                <a:cs typeface="Trebuchet MS"/>
              </a:rPr>
              <a:t>of </a:t>
            </a:r>
            <a:r>
              <a:rPr sz="2250" spc="-4" dirty="0">
                <a:solidFill>
                  <a:srgbClr val="FFFFFF"/>
                </a:solidFill>
                <a:latin typeface="Trebuchet MS"/>
                <a:cs typeface="Trebuchet MS"/>
              </a:rPr>
              <a:t>the </a:t>
            </a:r>
            <a:r>
              <a:rPr sz="2250" spc="-8" dirty="0">
                <a:solidFill>
                  <a:srgbClr val="FFFFFF"/>
                </a:solidFill>
                <a:latin typeface="Trebuchet MS"/>
                <a:cs typeface="Trebuchet MS"/>
              </a:rPr>
              <a:t>true </a:t>
            </a:r>
            <a:r>
              <a:rPr sz="2250" spc="-4" dirty="0">
                <a:solidFill>
                  <a:srgbClr val="FFFFFF"/>
                </a:solidFill>
                <a:latin typeface="Trebuchet MS"/>
                <a:cs typeface="Trebuchet MS"/>
              </a:rPr>
              <a:t>information,  regardless </a:t>
            </a:r>
            <a:r>
              <a:rPr sz="2250" dirty="0">
                <a:solidFill>
                  <a:srgbClr val="FFFFFF"/>
                </a:solidFill>
                <a:latin typeface="Trebuchet MS"/>
                <a:cs typeface="Trebuchet MS"/>
              </a:rPr>
              <a:t>of </a:t>
            </a:r>
            <a:r>
              <a:rPr sz="2250" spc="-4" dirty="0">
                <a:solidFill>
                  <a:srgbClr val="FFFFFF"/>
                </a:solidFill>
                <a:latin typeface="Trebuchet MS"/>
                <a:cs typeface="Trebuchet MS"/>
              </a:rPr>
              <a:t>the answer that</a:t>
            </a:r>
            <a:r>
              <a:rPr sz="2250" spc="-8" dirty="0">
                <a:solidFill>
                  <a:srgbClr val="FFFFFF"/>
                </a:solidFill>
                <a:latin typeface="Trebuchet MS"/>
                <a:cs typeface="Trebuchet MS"/>
              </a:rPr>
              <a:t> </a:t>
            </a:r>
            <a:r>
              <a:rPr sz="2250" spc="-4" dirty="0">
                <a:solidFill>
                  <a:srgbClr val="FFFFFF"/>
                </a:solidFill>
                <a:latin typeface="Trebuchet MS"/>
                <a:cs typeface="Trebuchet MS"/>
              </a:rPr>
              <a:t>follows.</a:t>
            </a:r>
            <a:endParaRPr sz="2250" dirty="0">
              <a:latin typeface="Trebuchet MS"/>
              <a:cs typeface="Trebuchet MS"/>
            </a:endParaRPr>
          </a:p>
          <a:p>
            <a:pPr>
              <a:spcBef>
                <a:spcPts val="26"/>
              </a:spcBef>
              <a:buClr>
                <a:srgbClr val="FFFFFF"/>
              </a:buClr>
              <a:buFont typeface="Arial"/>
              <a:buChar char="•"/>
            </a:pPr>
            <a:endParaRPr sz="2700" dirty="0">
              <a:latin typeface="Times New Roman"/>
              <a:cs typeface="Times New Roman"/>
            </a:endParaRPr>
          </a:p>
          <a:p>
            <a:pPr marL="180975" indent="-171450">
              <a:lnSpc>
                <a:spcPts val="2663"/>
              </a:lnSpc>
              <a:spcBef>
                <a:spcPts val="4"/>
              </a:spcBef>
              <a:buFont typeface="Arial"/>
              <a:buChar char="•"/>
              <a:tabLst>
                <a:tab pos="180975" algn="l"/>
              </a:tabLst>
            </a:pPr>
            <a:r>
              <a:rPr sz="2250" spc="-15" dirty="0">
                <a:solidFill>
                  <a:srgbClr val="FFFFFF"/>
                </a:solidFill>
                <a:latin typeface="Trebuchet MS"/>
                <a:cs typeface="Trebuchet MS"/>
              </a:rPr>
              <a:t>Relevant </a:t>
            </a:r>
            <a:r>
              <a:rPr sz="2250" spc="-4" dirty="0">
                <a:solidFill>
                  <a:srgbClr val="FFFFFF"/>
                </a:solidFill>
                <a:latin typeface="Trebuchet MS"/>
                <a:cs typeface="Trebuchet MS"/>
              </a:rPr>
              <a:t>questions </a:t>
            </a:r>
            <a:r>
              <a:rPr sz="2250" spc="-8" dirty="0">
                <a:solidFill>
                  <a:srgbClr val="FFFFFF"/>
                </a:solidFill>
                <a:latin typeface="Trebuchet MS"/>
                <a:cs typeface="Trebuchet MS"/>
              </a:rPr>
              <a:t>are </a:t>
            </a:r>
            <a:r>
              <a:rPr sz="2250" spc="-4" dirty="0">
                <a:solidFill>
                  <a:srgbClr val="FFFFFF"/>
                </a:solidFill>
                <a:latin typeface="Trebuchet MS"/>
                <a:cs typeface="Trebuchet MS"/>
              </a:rPr>
              <a:t>salient to</a:t>
            </a:r>
            <a:r>
              <a:rPr sz="2250" spc="15" dirty="0">
                <a:solidFill>
                  <a:srgbClr val="FFFFFF"/>
                </a:solidFill>
                <a:latin typeface="Trebuchet MS"/>
                <a:cs typeface="Trebuchet MS"/>
              </a:rPr>
              <a:t> </a:t>
            </a:r>
            <a:r>
              <a:rPr sz="2250" u="heavy" spc="-4" dirty="0">
                <a:solidFill>
                  <a:srgbClr val="FFFF00"/>
                </a:solidFill>
                <a:uFill>
                  <a:solidFill>
                    <a:srgbClr val="FFFFFF"/>
                  </a:solidFill>
                </a:uFill>
                <a:latin typeface="Trebuchet MS"/>
                <a:cs typeface="Trebuchet MS"/>
              </a:rPr>
              <a:t>everyone</a:t>
            </a:r>
            <a:r>
              <a:rPr sz="2250" spc="-4" dirty="0">
                <a:solidFill>
                  <a:srgbClr val="FFFFFF"/>
                </a:solidFill>
                <a:latin typeface="Trebuchet MS"/>
                <a:cs typeface="Trebuchet MS"/>
              </a:rPr>
              <a:t>.</a:t>
            </a:r>
            <a:endParaRPr sz="2250" dirty="0">
              <a:latin typeface="Trebuchet MS"/>
              <a:cs typeface="Trebuchet MS"/>
            </a:endParaRPr>
          </a:p>
          <a:p>
            <a:pPr marL="523875" lvl="1" indent="-171450">
              <a:lnSpc>
                <a:spcPts val="2303"/>
              </a:lnSpc>
              <a:buFont typeface="Arial"/>
              <a:buChar char="•"/>
              <a:tabLst>
                <a:tab pos="524351" algn="l"/>
              </a:tabLst>
            </a:pPr>
            <a:r>
              <a:rPr sz="1950" dirty="0">
                <a:solidFill>
                  <a:srgbClr val="FFFFFF"/>
                </a:solidFill>
                <a:latin typeface="Trebuchet MS"/>
                <a:cs typeface="Trebuchet MS"/>
              </a:rPr>
              <a:t>Evidence: </a:t>
            </a:r>
            <a:r>
              <a:rPr sz="1950" spc="-8" dirty="0">
                <a:solidFill>
                  <a:srgbClr val="FFFFFF"/>
                </a:solidFill>
                <a:latin typeface="Trebuchet MS"/>
                <a:cs typeface="Trebuchet MS"/>
              </a:rPr>
              <a:t>Relevant/Irrelevant </a:t>
            </a:r>
            <a:r>
              <a:rPr sz="1950" spc="-53" dirty="0">
                <a:solidFill>
                  <a:srgbClr val="FFFFFF"/>
                </a:solidFill>
                <a:latin typeface="Trebuchet MS"/>
                <a:cs typeface="Trebuchet MS"/>
              </a:rPr>
              <a:t>Test, </a:t>
            </a:r>
            <a:r>
              <a:rPr sz="1950" spc="-4" dirty="0">
                <a:solidFill>
                  <a:srgbClr val="FFFFFF"/>
                </a:solidFill>
                <a:latin typeface="Trebuchet MS"/>
                <a:cs typeface="Trebuchet MS"/>
              </a:rPr>
              <a:t>and </a:t>
            </a:r>
            <a:r>
              <a:rPr sz="1950" spc="-15" dirty="0">
                <a:solidFill>
                  <a:srgbClr val="FFFFFF"/>
                </a:solidFill>
                <a:latin typeface="Trebuchet MS"/>
                <a:cs typeface="Trebuchet MS"/>
              </a:rPr>
              <a:t>Response</a:t>
            </a:r>
            <a:r>
              <a:rPr sz="1950" spc="-158" dirty="0">
                <a:solidFill>
                  <a:srgbClr val="FFFFFF"/>
                </a:solidFill>
                <a:latin typeface="Trebuchet MS"/>
                <a:cs typeface="Trebuchet MS"/>
              </a:rPr>
              <a:t> </a:t>
            </a:r>
            <a:r>
              <a:rPr sz="1950" dirty="0">
                <a:solidFill>
                  <a:srgbClr val="FFFFFF"/>
                </a:solidFill>
                <a:latin typeface="Trebuchet MS"/>
                <a:cs typeface="Trebuchet MS"/>
              </a:rPr>
              <a:t>Asymmetry</a:t>
            </a:r>
            <a:endParaRPr sz="1950" dirty="0">
              <a:latin typeface="Trebuchet MS"/>
              <a:cs typeface="Trebuchet MS"/>
            </a:endParaRPr>
          </a:p>
          <a:p>
            <a:pPr lvl="1">
              <a:spcBef>
                <a:spcPts val="11"/>
              </a:spcBef>
              <a:buClr>
                <a:srgbClr val="FFFFFF"/>
              </a:buClr>
              <a:buFont typeface="Arial"/>
              <a:buChar char="•"/>
            </a:pPr>
            <a:endParaRPr sz="3150" dirty="0">
              <a:latin typeface="Times New Roman"/>
              <a:cs typeface="Times New Roman"/>
            </a:endParaRPr>
          </a:p>
          <a:p>
            <a:pPr marL="180975" marR="3810" indent="-171450">
              <a:lnSpc>
                <a:spcPts val="2160"/>
              </a:lnSpc>
              <a:buFont typeface="Arial"/>
              <a:buChar char="•"/>
              <a:tabLst>
                <a:tab pos="180975" algn="l"/>
                <a:tab pos="2614136" algn="l"/>
              </a:tabLst>
            </a:pPr>
            <a:r>
              <a:rPr sz="2250" dirty="0">
                <a:solidFill>
                  <a:srgbClr val="FFFFFF"/>
                </a:solidFill>
                <a:latin typeface="Trebuchet MS"/>
                <a:cs typeface="Trebuchet MS"/>
              </a:rPr>
              <a:t>The </a:t>
            </a:r>
            <a:r>
              <a:rPr sz="2250" spc="-8" dirty="0">
                <a:solidFill>
                  <a:srgbClr val="FFFFFF"/>
                </a:solidFill>
                <a:latin typeface="Trebuchet MS"/>
                <a:cs typeface="Trebuchet MS"/>
              </a:rPr>
              <a:t>attention </a:t>
            </a:r>
            <a:r>
              <a:rPr sz="2250" dirty="0">
                <a:solidFill>
                  <a:srgbClr val="FFFFFF"/>
                </a:solidFill>
                <a:latin typeface="Trebuchet MS"/>
                <a:cs typeface="Trebuchet MS"/>
              </a:rPr>
              <a:t>of liars </a:t>
            </a:r>
            <a:r>
              <a:rPr sz="2250" spc="-4" dirty="0">
                <a:solidFill>
                  <a:srgbClr val="FFFFFF"/>
                </a:solidFill>
                <a:latin typeface="Trebuchet MS"/>
                <a:cs typeface="Trebuchet MS"/>
              </a:rPr>
              <a:t>is bound to the RQs </a:t>
            </a:r>
            <a:r>
              <a:rPr sz="2250" spc="-15" dirty="0">
                <a:solidFill>
                  <a:srgbClr val="FFFFFF"/>
                </a:solidFill>
                <a:latin typeface="Trebuchet MS"/>
                <a:cs typeface="Trebuchet MS"/>
              </a:rPr>
              <a:t>(</a:t>
            </a:r>
            <a:r>
              <a:rPr spc="-15" dirty="0">
                <a:solidFill>
                  <a:srgbClr val="FFFFFF"/>
                </a:solidFill>
                <a:latin typeface="Trebuchet MS"/>
                <a:cs typeface="Trebuchet MS"/>
              </a:rPr>
              <a:t>Relevant </a:t>
            </a:r>
            <a:r>
              <a:rPr spc="-4" dirty="0">
                <a:solidFill>
                  <a:srgbClr val="FFFFFF"/>
                </a:solidFill>
                <a:latin typeface="Trebuchet MS"/>
                <a:cs typeface="Trebuchet MS"/>
              </a:rPr>
              <a:t>Issue  </a:t>
            </a:r>
            <a:r>
              <a:rPr spc="-8" dirty="0">
                <a:solidFill>
                  <a:srgbClr val="FFFFFF"/>
                </a:solidFill>
                <a:latin typeface="Trebuchet MS"/>
                <a:cs typeface="Trebuchet MS"/>
              </a:rPr>
              <a:t>Gravity</a:t>
            </a:r>
            <a:r>
              <a:rPr dirty="0">
                <a:solidFill>
                  <a:srgbClr val="FFFFFF"/>
                </a:solidFill>
                <a:latin typeface="Trebuchet MS"/>
                <a:cs typeface="Trebuchet MS"/>
              </a:rPr>
              <a:t> –</a:t>
            </a:r>
            <a:r>
              <a:rPr spc="4" dirty="0">
                <a:solidFill>
                  <a:srgbClr val="FFFFFF"/>
                </a:solidFill>
                <a:latin typeface="Trebuchet MS"/>
                <a:cs typeface="Trebuchet MS"/>
              </a:rPr>
              <a:t> </a:t>
            </a:r>
            <a:r>
              <a:rPr spc="-4" dirty="0">
                <a:solidFill>
                  <a:srgbClr val="FFFFFF"/>
                </a:solidFill>
                <a:latin typeface="Trebuchet MS"/>
                <a:cs typeface="Trebuchet MS"/>
              </a:rPr>
              <a:t>Ginton</a:t>
            </a:r>
            <a:r>
              <a:rPr sz="2250" spc="-4" dirty="0">
                <a:solidFill>
                  <a:srgbClr val="FFFFFF"/>
                </a:solidFill>
                <a:latin typeface="Trebuchet MS"/>
                <a:cs typeface="Trebuchet MS"/>
              </a:rPr>
              <a:t>).</a:t>
            </a:r>
            <a:r>
              <a:rPr lang="en-US" sz="2250" spc="-4" dirty="0">
                <a:solidFill>
                  <a:srgbClr val="FFFFFF"/>
                </a:solidFill>
                <a:latin typeface="Trebuchet MS"/>
                <a:cs typeface="Trebuchet MS"/>
              </a:rPr>
              <a:t> </a:t>
            </a:r>
            <a:r>
              <a:rPr sz="2250" dirty="0">
                <a:solidFill>
                  <a:srgbClr val="FFFFFF"/>
                </a:solidFill>
                <a:latin typeface="Trebuchet MS"/>
                <a:cs typeface="Trebuchet MS"/>
              </a:rPr>
              <a:t>The </a:t>
            </a:r>
            <a:r>
              <a:rPr sz="2250" spc="-8" dirty="0">
                <a:solidFill>
                  <a:srgbClr val="FFFFFF"/>
                </a:solidFill>
                <a:latin typeface="Trebuchet MS"/>
                <a:cs typeface="Trebuchet MS"/>
              </a:rPr>
              <a:t>attention </a:t>
            </a:r>
            <a:r>
              <a:rPr sz="2250" dirty="0">
                <a:solidFill>
                  <a:srgbClr val="FFFFFF"/>
                </a:solidFill>
                <a:latin typeface="Trebuchet MS"/>
                <a:cs typeface="Trebuchet MS"/>
              </a:rPr>
              <a:t>of </a:t>
            </a:r>
            <a:r>
              <a:rPr sz="2250" spc="-4" dirty="0">
                <a:solidFill>
                  <a:srgbClr val="FFFFFF"/>
                </a:solidFill>
                <a:latin typeface="Trebuchet MS"/>
                <a:cs typeface="Trebuchet MS"/>
              </a:rPr>
              <a:t>truthtellers is </a:t>
            </a:r>
            <a:r>
              <a:rPr sz="2250" dirty="0">
                <a:solidFill>
                  <a:srgbClr val="FFFFFF"/>
                </a:solidFill>
                <a:latin typeface="Trebuchet MS"/>
                <a:cs typeface="Trebuchet MS"/>
              </a:rPr>
              <a:t>less so, </a:t>
            </a:r>
            <a:r>
              <a:rPr sz="2250" spc="-8" dirty="0">
                <a:solidFill>
                  <a:srgbClr val="FFFFFF"/>
                </a:solidFill>
                <a:latin typeface="Trebuchet MS"/>
                <a:cs typeface="Trebuchet MS"/>
              </a:rPr>
              <a:t>and  </a:t>
            </a:r>
            <a:r>
              <a:rPr sz="2250" spc="-4" dirty="0">
                <a:solidFill>
                  <a:srgbClr val="FFFFFF"/>
                </a:solidFill>
                <a:latin typeface="Trebuchet MS"/>
                <a:cs typeface="Trebuchet MS"/>
              </a:rPr>
              <a:t>can be shifted </a:t>
            </a:r>
            <a:r>
              <a:rPr sz="2250" dirty="0">
                <a:solidFill>
                  <a:srgbClr val="FFFFFF"/>
                </a:solidFill>
                <a:latin typeface="Trebuchet MS"/>
                <a:cs typeface="Trebuchet MS"/>
              </a:rPr>
              <a:t>using </a:t>
            </a:r>
            <a:r>
              <a:rPr sz="2250" spc="-4" dirty="0">
                <a:solidFill>
                  <a:srgbClr val="FFFFFF"/>
                </a:solidFill>
                <a:latin typeface="Trebuchet MS"/>
                <a:cs typeface="Trebuchet MS"/>
              </a:rPr>
              <a:t>distractor</a:t>
            </a:r>
            <a:r>
              <a:rPr sz="2250" spc="-38" dirty="0">
                <a:solidFill>
                  <a:srgbClr val="FFFFFF"/>
                </a:solidFill>
                <a:latin typeface="Trebuchet MS"/>
                <a:cs typeface="Trebuchet MS"/>
              </a:rPr>
              <a:t> </a:t>
            </a:r>
            <a:r>
              <a:rPr sz="2250" spc="-8" dirty="0">
                <a:solidFill>
                  <a:srgbClr val="FFFFFF"/>
                </a:solidFill>
                <a:latin typeface="Trebuchet MS"/>
                <a:cs typeface="Trebuchet MS"/>
              </a:rPr>
              <a:t>items.</a:t>
            </a:r>
            <a:endParaRPr sz="2250" dirty="0">
              <a:latin typeface="Trebuchet MS"/>
              <a:cs typeface="Trebuchet M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Text Placeholder 2"/>
          <p:cNvSpPr>
            <a:spLocks noGrp="1"/>
          </p:cNvSpPr>
          <p:nvPr>
            <p:ph type="body" idx="1"/>
          </p:nvPr>
        </p:nvSpPr>
        <p:spPr>
          <a:xfrm>
            <a:off x="531800" y="228600"/>
            <a:ext cx="8080400" cy="6093976"/>
          </a:xfrm>
        </p:spPr>
        <p:txBody>
          <a:bodyPr/>
          <a:lstStyle/>
          <a:p>
            <a:pPr algn="ctr"/>
            <a:r>
              <a:rPr lang="en-US" dirty="0" smtClean="0"/>
              <a:t>Hypothetical Answers versus Episodic Memories in Directed Lie Comparison formulation</a:t>
            </a:r>
          </a:p>
          <a:p>
            <a:pPr algn="ctr"/>
            <a:endParaRPr lang="en-US" dirty="0"/>
          </a:p>
          <a:p>
            <a:pPr algn="l"/>
            <a:r>
              <a:rPr lang="en-US" dirty="0" smtClean="0"/>
              <a:t>A hypothetical answer is one where an examinee doesn’t really remember doing a particular behavior, but feels they “must have”, so they say agree with the examiner.</a:t>
            </a:r>
          </a:p>
          <a:p>
            <a:pPr algn="ctr"/>
            <a:r>
              <a:rPr lang="en-US" dirty="0" smtClean="0"/>
              <a:t>Ex…”Have you ever broken the law?”</a:t>
            </a:r>
          </a:p>
          <a:p>
            <a:pPr algn="l"/>
            <a:endParaRPr lang="en-US" dirty="0"/>
          </a:p>
          <a:p>
            <a:pPr algn="l"/>
            <a:r>
              <a:rPr lang="en-US" dirty="0"/>
              <a:t>E</a:t>
            </a:r>
            <a:r>
              <a:rPr lang="en-US" dirty="0" smtClean="0"/>
              <a:t>pisodic memory recall is entirely different. When we remember real events (Episodes) then we recall the event, our mind agrees that we have done the behavior, then we remember the instruction to lie and then we lie.</a:t>
            </a:r>
          </a:p>
          <a:p>
            <a:pPr algn="l"/>
            <a:endParaRPr lang="en-US" dirty="0" smtClean="0"/>
          </a:p>
          <a:p>
            <a:pPr algn="ctr"/>
            <a:r>
              <a:rPr lang="en-US" b="1" dirty="0" smtClean="0">
                <a:solidFill>
                  <a:srgbClr val="FFFF00"/>
                </a:solidFill>
              </a:rPr>
              <a:t>A lie to an episodic memory requires much more cognitive effort than lying to a hypothetical.</a:t>
            </a:r>
            <a:endParaRPr lang="en-US" b="1" dirty="0">
              <a:solidFill>
                <a:srgbClr val="FFFF00"/>
              </a:solidFill>
            </a:endParaRPr>
          </a:p>
        </p:txBody>
      </p:sp>
    </p:spTree>
    <p:extLst>
      <p:ext uri="{BB962C8B-B14F-4D97-AF65-F5344CB8AC3E}">
        <p14:creationId xmlns:p14="http://schemas.microsoft.com/office/powerpoint/2010/main" val="299030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35150"/>
            <a:ext cx="7828407" cy="241172"/>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7939278" y="2335150"/>
            <a:ext cx="1202436" cy="10858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0" y="1314450"/>
            <a:ext cx="7828598" cy="1026795"/>
          </a:xfrm>
          <a:custGeom>
            <a:avLst/>
            <a:gdLst/>
            <a:ahLst/>
            <a:cxnLst/>
            <a:rect l="l" t="t" r="r" b="b"/>
            <a:pathLst>
              <a:path w="10438130" h="1369060">
                <a:moveTo>
                  <a:pt x="0" y="1368552"/>
                </a:moveTo>
                <a:lnTo>
                  <a:pt x="10437876" y="1368552"/>
                </a:lnTo>
                <a:lnTo>
                  <a:pt x="10437876" y="0"/>
                </a:lnTo>
                <a:lnTo>
                  <a:pt x="0" y="0"/>
                </a:lnTo>
                <a:lnTo>
                  <a:pt x="0" y="1368552"/>
                </a:lnTo>
                <a:close/>
              </a:path>
            </a:pathLst>
          </a:custGeom>
          <a:solidFill>
            <a:srgbClr val="252525"/>
          </a:solidFill>
        </p:spPr>
        <p:txBody>
          <a:bodyPr wrap="square" lIns="0" tIns="0" rIns="0" bIns="0" rtlCol="0"/>
          <a:lstStyle/>
          <a:p>
            <a:endParaRPr dirty="0"/>
          </a:p>
        </p:txBody>
      </p:sp>
      <p:sp>
        <p:nvSpPr>
          <p:cNvPr id="5" name="object 5"/>
          <p:cNvSpPr/>
          <p:nvPr/>
        </p:nvSpPr>
        <p:spPr>
          <a:xfrm>
            <a:off x="7939279" y="1314450"/>
            <a:ext cx="1202531" cy="1026795"/>
          </a:xfrm>
          <a:custGeom>
            <a:avLst/>
            <a:gdLst/>
            <a:ahLst/>
            <a:cxnLst/>
            <a:rect l="l" t="t" r="r" b="b"/>
            <a:pathLst>
              <a:path w="1603375" h="1369060">
                <a:moveTo>
                  <a:pt x="0" y="1368552"/>
                </a:moveTo>
                <a:lnTo>
                  <a:pt x="1603248" y="1368552"/>
                </a:lnTo>
                <a:lnTo>
                  <a:pt x="1603248" y="0"/>
                </a:lnTo>
                <a:lnTo>
                  <a:pt x="0" y="0"/>
                </a:lnTo>
                <a:lnTo>
                  <a:pt x="0" y="1368552"/>
                </a:lnTo>
                <a:close/>
              </a:path>
            </a:pathLst>
          </a:custGeom>
          <a:solidFill>
            <a:srgbClr val="EF9315"/>
          </a:solidFill>
        </p:spPr>
        <p:txBody>
          <a:bodyPr wrap="square" lIns="0" tIns="0" rIns="0" bIns="0" rtlCol="0"/>
          <a:lstStyle/>
          <a:p>
            <a:endParaRPr dirty="0"/>
          </a:p>
        </p:txBody>
      </p:sp>
      <p:sp>
        <p:nvSpPr>
          <p:cNvPr id="6" name="object 6"/>
          <p:cNvSpPr txBox="1"/>
          <p:nvPr/>
        </p:nvSpPr>
        <p:spPr>
          <a:xfrm>
            <a:off x="569290" y="1581721"/>
            <a:ext cx="7049929" cy="425116"/>
          </a:xfrm>
          <a:prstGeom prst="rect">
            <a:avLst/>
          </a:prstGeom>
        </p:spPr>
        <p:txBody>
          <a:bodyPr vert="horz" wrap="square" lIns="0" tIns="9525" rIns="0" bIns="0" rtlCol="0">
            <a:spAutoFit/>
          </a:bodyPr>
          <a:lstStyle/>
          <a:p>
            <a:pPr marL="9525">
              <a:spcBef>
                <a:spcPts val="75"/>
              </a:spcBef>
            </a:pPr>
            <a:r>
              <a:rPr sz="2700" dirty="0">
                <a:solidFill>
                  <a:srgbClr val="FFFFFF"/>
                </a:solidFill>
                <a:latin typeface="Trebuchet MS"/>
                <a:cs typeface="Trebuchet MS"/>
              </a:rPr>
              <a:t>What Are </a:t>
            </a:r>
            <a:r>
              <a:rPr sz="2700" spc="-15" dirty="0">
                <a:solidFill>
                  <a:srgbClr val="FFFFFF"/>
                </a:solidFill>
                <a:latin typeface="Trebuchet MS"/>
                <a:cs typeface="Trebuchet MS"/>
              </a:rPr>
              <a:t>Relevant </a:t>
            </a:r>
            <a:r>
              <a:rPr sz="2700" dirty="0">
                <a:solidFill>
                  <a:srgbClr val="FFFFFF"/>
                </a:solidFill>
                <a:latin typeface="Trebuchet MS"/>
                <a:cs typeface="Trebuchet MS"/>
              </a:rPr>
              <a:t>Questions Supposed </a:t>
            </a:r>
            <a:r>
              <a:rPr sz="2700" spc="-169" dirty="0">
                <a:solidFill>
                  <a:srgbClr val="FFFFFF"/>
                </a:solidFill>
                <a:latin typeface="Trebuchet MS"/>
                <a:cs typeface="Trebuchet MS"/>
              </a:rPr>
              <a:t>To</a:t>
            </a:r>
            <a:r>
              <a:rPr sz="2700" spc="-281" dirty="0">
                <a:solidFill>
                  <a:srgbClr val="FFFFFF"/>
                </a:solidFill>
                <a:latin typeface="Trebuchet MS"/>
                <a:cs typeface="Trebuchet MS"/>
              </a:rPr>
              <a:t> </a:t>
            </a:r>
            <a:r>
              <a:rPr sz="2700" spc="-4" dirty="0">
                <a:solidFill>
                  <a:srgbClr val="FFFFFF"/>
                </a:solidFill>
                <a:latin typeface="Trebuchet MS"/>
                <a:cs typeface="Trebuchet MS"/>
              </a:rPr>
              <a:t>Do?</a:t>
            </a:r>
            <a:endParaRPr sz="2700" dirty="0">
              <a:latin typeface="Trebuchet MS"/>
              <a:cs typeface="Trebuchet MS"/>
            </a:endParaRPr>
          </a:p>
        </p:txBody>
      </p:sp>
      <p:sp>
        <p:nvSpPr>
          <p:cNvPr id="7" name="object 7"/>
          <p:cNvSpPr txBox="1">
            <a:spLocks noGrp="1"/>
          </p:cNvSpPr>
          <p:nvPr>
            <p:ph type="title"/>
          </p:nvPr>
        </p:nvSpPr>
        <p:spPr>
          <a:xfrm>
            <a:off x="1028700" y="2576321"/>
            <a:ext cx="7146988" cy="632866"/>
          </a:xfrm>
          <a:prstGeom prst="rect">
            <a:avLst/>
          </a:prstGeom>
        </p:spPr>
        <p:txBody>
          <a:bodyPr vert="horz" wrap="square" lIns="0" tIns="9525" rIns="0" bIns="0" rtlCol="0">
            <a:spAutoFit/>
          </a:bodyPr>
          <a:lstStyle/>
          <a:p>
            <a:pPr marL="9525">
              <a:spcBef>
                <a:spcPts val="75"/>
              </a:spcBef>
            </a:pPr>
            <a:r>
              <a:rPr sz="4050" spc="-4" dirty="0">
                <a:solidFill>
                  <a:srgbClr val="FFFF00"/>
                </a:solidFill>
              </a:rPr>
              <a:t>Activate </a:t>
            </a:r>
            <a:r>
              <a:rPr sz="4050" dirty="0">
                <a:solidFill>
                  <a:srgbClr val="FFFF00"/>
                </a:solidFill>
              </a:rPr>
              <a:t>a </a:t>
            </a:r>
            <a:r>
              <a:rPr sz="4050" spc="-75" dirty="0">
                <a:solidFill>
                  <a:srgbClr val="FFFF00"/>
                </a:solidFill>
              </a:rPr>
              <a:t>memory, </a:t>
            </a:r>
            <a:r>
              <a:rPr sz="4050" spc="-4" dirty="0">
                <a:solidFill>
                  <a:srgbClr val="FFFF00"/>
                </a:solidFill>
              </a:rPr>
              <a:t>if</a:t>
            </a:r>
            <a:r>
              <a:rPr sz="4050" spc="71" dirty="0">
                <a:solidFill>
                  <a:srgbClr val="FFFF00"/>
                </a:solidFill>
              </a:rPr>
              <a:t> </a:t>
            </a:r>
            <a:r>
              <a:rPr sz="4050" spc="-8" dirty="0">
                <a:solidFill>
                  <a:srgbClr val="FFFF00"/>
                </a:solidFill>
              </a:rPr>
              <a:t>present</a:t>
            </a:r>
            <a:r>
              <a:rPr sz="4050" spc="-8" dirty="0"/>
              <a:t>.</a:t>
            </a:r>
            <a:endParaRPr sz="4050" dirty="0"/>
          </a:p>
        </p:txBody>
      </p:sp>
      <p:sp>
        <p:nvSpPr>
          <p:cNvPr id="8" name="object 8"/>
          <p:cNvSpPr txBox="1"/>
          <p:nvPr/>
        </p:nvSpPr>
        <p:spPr>
          <a:xfrm>
            <a:off x="457201" y="3429000"/>
            <a:ext cx="8156429" cy="2712570"/>
          </a:xfrm>
          <a:prstGeom prst="rect">
            <a:avLst/>
          </a:prstGeom>
        </p:spPr>
        <p:txBody>
          <a:bodyPr vert="horz" wrap="square" lIns="0" tIns="9049" rIns="0" bIns="0" rtlCol="0">
            <a:spAutoFit/>
          </a:bodyPr>
          <a:lstStyle/>
          <a:p>
            <a:pPr marL="180975" indent="-171450">
              <a:spcBef>
                <a:spcPts val="71"/>
              </a:spcBef>
              <a:buFont typeface="Arial"/>
              <a:buChar char="•"/>
              <a:tabLst>
                <a:tab pos="180975" algn="l"/>
              </a:tabLst>
            </a:pPr>
            <a:r>
              <a:rPr sz="2775" spc="-8" dirty="0">
                <a:solidFill>
                  <a:srgbClr val="FFFFFF"/>
                </a:solidFill>
                <a:latin typeface="Trebuchet MS"/>
                <a:cs typeface="Trebuchet MS"/>
              </a:rPr>
              <a:t>Good RQs </a:t>
            </a:r>
            <a:r>
              <a:rPr sz="2775" spc="-4" dirty="0">
                <a:solidFill>
                  <a:srgbClr val="FFFFFF"/>
                </a:solidFill>
                <a:latin typeface="Trebuchet MS"/>
                <a:cs typeface="Trebuchet MS"/>
              </a:rPr>
              <a:t>trigger a memory in a guilty</a:t>
            </a:r>
            <a:r>
              <a:rPr sz="2775" spc="23" dirty="0">
                <a:solidFill>
                  <a:srgbClr val="FFFFFF"/>
                </a:solidFill>
                <a:latin typeface="Trebuchet MS"/>
                <a:cs typeface="Trebuchet MS"/>
              </a:rPr>
              <a:t> </a:t>
            </a:r>
            <a:r>
              <a:rPr sz="2775" spc="-8" dirty="0">
                <a:solidFill>
                  <a:srgbClr val="FFFFFF"/>
                </a:solidFill>
                <a:latin typeface="Trebuchet MS"/>
                <a:cs typeface="Trebuchet MS"/>
              </a:rPr>
              <a:t>examinee</a:t>
            </a:r>
            <a:endParaRPr sz="2775" dirty="0">
              <a:latin typeface="Trebuchet MS"/>
              <a:cs typeface="Trebuchet MS"/>
            </a:endParaRPr>
          </a:p>
          <a:p>
            <a:pPr>
              <a:spcBef>
                <a:spcPts val="41"/>
              </a:spcBef>
              <a:buClr>
                <a:srgbClr val="FFFFFF"/>
              </a:buClr>
              <a:buFont typeface="Arial"/>
              <a:buChar char="•"/>
            </a:pPr>
            <a:endParaRPr sz="3300" dirty="0">
              <a:latin typeface="Times New Roman"/>
              <a:cs typeface="Times New Roman"/>
            </a:endParaRPr>
          </a:p>
          <a:p>
            <a:pPr marL="180975" marR="3810" indent="-171450">
              <a:lnSpc>
                <a:spcPct val="70000"/>
              </a:lnSpc>
              <a:buFont typeface="Arial"/>
              <a:buChar char="•"/>
              <a:tabLst>
                <a:tab pos="180975" algn="l"/>
              </a:tabLst>
            </a:pPr>
            <a:r>
              <a:rPr sz="2775" spc="-8" dirty="0">
                <a:solidFill>
                  <a:srgbClr val="FFFFFF"/>
                </a:solidFill>
                <a:latin typeface="Trebuchet MS"/>
                <a:cs typeface="Trebuchet MS"/>
              </a:rPr>
              <a:t>Good RQs </a:t>
            </a:r>
            <a:r>
              <a:rPr sz="2775" spc="-4" dirty="0">
                <a:solidFill>
                  <a:srgbClr val="FFFFFF"/>
                </a:solidFill>
                <a:latin typeface="Trebuchet MS"/>
                <a:cs typeface="Trebuchet MS"/>
              </a:rPr>
              <a:t>do </a:t>
            </a:r>
            <a:r>
              <a:rPr sz="2775" u="heavy" spc="-8" dirty="0">
                <a:solidFill>
                  <a:srgbClr val="FFFFFF"/>
                </a:solidFill>
                <a:uFill>
                  <a:solidFill>
                    <a:srgbClr val="FFFFFF"/>
                  </a:solidFill>
                </a:uFill>
                <a:latin typeface="Trebuchet MS"/>
                <a:cs typeface="Trebuchet MS"/>
              </a:rPr>
              <a:t>not</a:t>
            </a:r>
            <a:r>
              <a:rPr sz="2775" spc="-8" dirty="0">
                <a:solidFill>
                  <a:srgbClr val="FFFFFF"/>
                </a:solidFill>
                <a:latin typeface="Trebuchet MS"/>
                <a:cs typeface="Trebuchet MS"/>
              </a:rPr>
              <a:t> </a:t>
            </a:r>
            <a:r>
              <a:rPr sz="2775" spc="-4" dirty="0">
                <a:solidFill>
                  <a:srgbClr val="FFFFFF"/>
                </a:solidFill>
                <a:latin typeface="Trebuchet MS"/>
                <a:cs typeface="Trebuchet MS"/>
              </a:rPr>
              <a:t>trigger a </a:t>
            </a:r>
            <a:r>
              <a:rPr sz="2775" spc="-56" dirty="0">
                <a:solidFill>
                  <a:srgbClr val="FFFFFF"/>
                </a:solidFill>
                <a:latin typeface="Trebuchet MS"/>
                <a:cs typeface="Trebuchet MS"/>
              </a:rPr>
              <a:t>memory, </a:t>
            </a:r>
            <a:r>
              <a:rPr sz="2775" spc="-4" dirty="0">
                <a:solidFill>
                  <a:srgbClr val="FFFFFF"/>
                </a:solidFill>
                <a:latin typeface="Trebuchet MS"/>
                <a:cs typeface="Trebuchet MS"/>
              </a:rPr>
              <a:t>or </a:t>
            </a:r>
            <a:r>
              <a:rPr sz="2775" spc="-8" dirty="0">
                <a:solidFill>
                  <a:srgbClr val="FFFFFF"/>
                </a:solidFill>
                <a:latin typeface="Trebuchet MS"/>
                <a:cs typeface="Trebuchet MS"/>
              </a:rPr>
              <a:t>the </a:t>
            </a:r>
            <a:r>
              <a:rPr sz="2775" spc="-4" dirty="0">
                <a:solidFill>
                  <a:srgbClr val="FFFFFF"/>
                </a:solidFill>
                <a:latin typeface="Trebuchet MS"/>
                <a:cs typeface="Trebuchet MS"/>
              </a:rPr>
              <a:t>sense  </a:t>
            </a:r>
            <a:r>
              <a:rPr sz="2775" spc="-8" dirty="0">
                <a:solidFill>
                  <a:srgbClr val="FFFFFF"/>
                </a:solidFill>
                <a:latin typeface="Trebuchet MS"/>
                <a:cs typeface="Trebuchet MS"/>
              </a:rPr>
              <a:t>there </a:t>
            </a:r>
            <a:r>
              <a:rPr sz="2775" spc="-4" dirty="0">
                <a:solidFill>
                  <a:srgbClr val="FFFFFF"/>
                </a:solidFill>
                <a:latin typeface="Trebuchet MS"/>
                <a:cs typeface="Trebuchet MS"/>
              </a:rPr>
              <a:t>may </a:t>
            </a:r>
            <a:r>
              <a:rPr sz="2775" dirty="0">
                <a:solidFill>
                  <a:srgbClr val="FFFFFF"/>
                </a:solidFill>
                <a:latin typeface="Trebuchet MS"/>
                <a:cs typeface="Trebuchet MS"/>
              </a:rPr>
              <a:t>be </a:t>
            </a:r>
            <a:r>
              <a:rPr sz="2775" spc="-4" dirty="0">
                <a:solidFill>
                  <a:srgbClr val="FFFFFF"/>
                </a:solidFill>
                <a:latin typeface="Trebuchet MS"/>
                <a:cs typeface="Trebuchet MS"/>
              </a:rPr>
              <a:t>a </a:t>
            </a:r>
            <a:r>
              <a:rPr sz="2775" spc="-53" dirty="0">
                <a:solidFill>
                  <a:srgbClr val="FFFFFF"/>
                </a:solidFill>
                <a:latin typeface="Trebuchet MS"/>
                <a:cs typeface="Trebuchet MS"/>
              </a:rPr>
              <a:t>memory, </a:t>
            </a:r>
            <a:r>
              <a:rPr sz="2775" spc="-4" dirty="0">
                <a:solidFill>
                  <a:srgbClr val="FFFFFF"/>
                </a:solidFill>
                <a:latin typeface="Trebuchet MS"/>
                <a:cs typeface="Trebuchet MS"/>
              </a:rPr>
              <a:t>in an </a:t>
            </a:r>
            <a:r>
              <a:rPr sz="2775" spc="-8" dirty="0">
                <a:solidFill>
                  <a:srgbClr val="FFFFFF"/>
                </a:solidFill>
                <a:latin typeface="Trebuchet MS"/>
                <a:cs typeface="Trebuchet MS"/>
              </a:rPr>
              <a:t>innocent</a:t>
            </a:r>
            <a:r>
              <a:rPr sz="2775" spc="83" dirty="0">
                <a:solidFill>
                  <a:srgbClr val="FFFFFF"/>
                </a:solidFill>
                <a:latin typeface="Trebuchet MS"/>
                <a:cs typeface="Trebuchet MS"/>
              </a:rPr>
              <a:t> </a:t>
            </a:r>
            <a:r>
              <a:rPr sz="2775" spc="-8" dirty="0">
                <a:solidFill>
                  <a:srgbClr val="FFFFFF"/>
                </a:solidFill>
                <a:latin typeface="Trebuchet MS"/>
                <a:cs typeface="Trebuchet MS"/>
              </a:rPr>
              <a:t>examinee</a:t>
            </a:r>
            <a:r>
              <a:rPr lang="en-US" sz="2775" spc="-8" dirty="0">
                <a:solidFill>
                  <a:srgbClr val="FFFFFF"/>
                </a:solidFill>
                <a:latin typeface="Trebuchet MS"/>
                <a:cs typeface="Trebuchet MS"/>
              </a:rPr>
              <a:t>.</a:t>
            </a:r>
          </a:p>
          <a:p>
            <a:pPr marL="180975" marR="3810" indent="-171450">
              <a:lnSpc>
                <a:spcPct val="70000"/>
              </a:lnSpc>
              <a:buFont typeface="Arial"/>
              <a:buChar char="•"/>
              <a:tabLst>
                <a:tab pos="180975" algn="l"/>
              </a:tabLst>
            </a:pPr>
            <a:endParaRPr lang="en-US" sz="2775" spc="-8" dirty="0">
              <a:solidFill>
                <a:srgbClr val="FFFFFF"/>
              </a:solidFill>
              <a:latin typeface="Trebuchet MS"/>
              <a:cs typeface="Trebuchet MS"/>
            </a:endParaRPr>
          </a:p>
          <a:p>
            <a:pPr marL="352425" marR="3810" lvl="1">
              <a:lnSpc>
                <a:spcPct val="70000"/>
              </a:lnSpc>
              <a:tabLst>
                <a:tab pos="180975" algn="l"/>
              </a:tabLst>
            </a:pPr>
            <a:r>
              <a:rPr lang="en-US" sz="4000" spc="-8" dirty="0">
                <a:solidFill>
                  <a:srgbClr val="FFFF00"/>
                </a:solidFill>
                <a:latin typeface="Trebuchet MS"/>
                <a:cs typeface="Trebuchet MS"/>
              </a:rPr>
              <a:t>Precise, clear relevant questions are a must!</a:t>
            </a:r>
            <a:endParaRPr sz="4000" dirty="0">
              <a:solidFill>
                <a:srgbClr val="FFFF00"/>
              </a:solidFill>
              <a:latin typeface="Trebuchet MS"/>
              <a:cs typeface="Trebuchet M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9290" y="1608010"/>
            <a:ext cx="6662261" cy="379431"/>
          </a:xfrm>
          <a:prstGeom prst="rect">
            <a:avLst/>
          </a:prstGeom>
        </p:spPr>
        <p:txBody>
          <a:bodyPr vert="horz" wrap="square" lIns="0" tIns="10001" rIns="0" bIns="0" rtlCol="0">
            <a:spAutoFit/>
          </a:bodyPr>
          <a:lstStyle/>
          <a:p>
            <a:pPr marL="9525">
              <a:spcBef>
                <a:spcPts val="79"/>
              </a:spcBef>
            </a:pPr>
            <a:r>
              <a:rPr sz="2400" spc="-4" dirty="0">
                <a:solidFill>
                  <a:srgbClr val="FFFFFF"/>
                </a:solidFill>
                <a:latin typeface="Trebuchet MS"/>
                <a:cs typeface="Trebuchet MS"/>
              </a:rPr>
              <a:t>What are </a:t>
            </a:r>
            <a:r>
              <a:rPr sz="2400" dirty="0">
                <a:solidFill>
                  <a:srgbClr val="FFFFFF"/>
                </a:solidFill>
                <a:latin typeface="Trebuchet MS"/>
                <a:cs typeface="Trebuchet MS"/>
              </a:rPr>
              <a:t>Comparison </a:t>
            </a:r>
            <a:r>
              <a:rPr sz="2400" spc="-4" dirty="0">
                <a:solidFill>
                  <a:srgbClr val="FFFFFF"/>
                </a:solidFill>
                <a:latin typeface="Trebuchet MS"/>
                <a:cs typeface="Trebuchet MS"/>
              </a:rPr>
              <a:t>Questions Supposed to</a:t>
            </a:r>
            <a:r>
              <a:rPr sz="2400" spc="4" dirty="0">
                <a:solidFill>
                  <a:srgbClr val="FFFFFF"/>
                </a:solidFill>
                <a:latin typeface="Trebuchet MS"/>
                <a:cs typeface="Trebuchet MS"/>
              </a:rPr>
              <a:t> </a:t>
            </a:r>
            <a:r>
              <a:rPr sz="2400" spc="-4" dirty="0">
                <a:solidFill>
                  <a:srgbClr val="FFFFFF"/>
                </a:solidFill>
                <a:latin typeface="Trebuchet MS"/>
                <a:cs typeface="Trebuchet MS"/>
              </a:rPr>
              <a:t>Do?</a:t>
            </a:r>
            <a:endParaRPr sz="2400" dirty="0">
              <a:latin typeface="Trebuchet MS"/>
              <a:cs typeface="Trebuchet MS"/>
            </a:endParaRPr>
          </a:p>
        </p:txBody>
      </p:sp>
      <p:sp>
        <p:nvSpPr>
          <p:cNvPr id="3" name="object 3"/>
          <p:cNvSpPr txBox="1"/>
          <p:nvPr/>
        </p:nvSpPr>
        <p:spPr>
          <a:xfrm>
            <a:off x="857251" y="2857500"/>
            <a:ext cx="7166991" cy="1889267"/>
          </a:xfrm>
          <a:prstGeom prst="rect">
            <a:avLst/>
          </a:prstGeom>
        </p:spPr>
        <p:txBody>
          <a:bodyPr vert="horz" wrap="square" lIns="0" tIns="60484" rIns="0" bIns="0" rtlCol="0">
            <a:spAutoFit/>
          </a:bodyPr>
          <a:lstStyle/>
          <a:p>
            <a:pPr marL="9049" marR="3810" indent="-5715">
              <a:lnSpc>
                <a:spcPct val="90000"/>
              </a:lnSpc>
              <a:spcBef>
                <a:spcPts val="476"/>
              </a:spcBef>
            </a:pPr>
            <a:r>
              <a:rPr lang="en-US" sz="3300" dirty="0">
                <a:solidFill>
                  <a:srgbClr val="FFFFFF"/>
                </a:solidFill>
                <a:latin typeface="Trebuchet MS"/>
                <a:cs typeface="Trebuchet MS"/>
              </a:rPr>
              <a:t>Comparisons d</a:t>
            </a:r>
            <a:r>
              <a:rPr sz="3300" dirty="0">
                <a:solidFill>
                  <a:srgbClr val="FFFFFF"/>
                </a:solidFill>
                <a:latin typeface="Trebuchet MS"/>
                <a:cs typeface="Trebuchet MS"/>
              </a:rPr>
              <a:t>etermine </a:t>
            </a:r>
            <a:r>
              <a:rPr sz="3300" spc="-4" dirty="0">
                <a:solidFill>
                  <a:srgbClr val="FFFFFF"/>
                </a:solidFill>
                <a:latin typeface="Trebuchet MS"/>
                <a:cs typeface="Trebuchet MS"/>
              </a:rPr>
              <a:t>the degree </a:t>
            </a:r>
            <a:r>
              <a:rPr sz="3300" dirty="0">
                <a:solidFill>
                  <a:srgbClr val="FFFFFF"/>
                </a:solidFill>
                <a:latin typeface="Trebuchet MS"/>
                <a:cs typeface="Trebuchet MS"/>
              </a:rPr>
              <a:t>to </a:t>
            </a:r>
            <a:r>
              <a:rPr sz="3300" spc="-4" dirty="0">
                <a:solidFill>
                  <a:srgbClr val="FFFFFF"/>
                </a:solidFill>
                <a:latin typeface="Trebuchet MS"/>
                <a:cs typeface="Trebuchet MS"/>
              </a:rPr>
              <a:t>which the  examinee can be </a:t>
            </a:r>
            <a:r>
              <a:rPr sz="3300" dirty="0">
                <a:solidFill>
                  <a:srgbClr val="FFFFFF"/>
                </a:solidFill>
                <a:latin typeface="Trebuchet MS"/>
                <a:cs typeface="Trebuchet MS"/>
              </a:rPr>
              <a:t>distracted from</a:t>
            </a:r>
            <a:r>
              <a:rPr sz="3300" spc="-79" dirty="0">
                <a:solidFill>
                  <a:srgbClr val="FFFFFF"/>
                </a:solidFill>
                <a:latin typeface="Trebuchet MS"/>
                <a:cs typeface="Trebuchet MS"/>
              </a:rPr>
              <a:t> </a:t>
            </a:r>
            <a:r>
              <a:rPr sz="3300" spc="-4" dirty="0">
                <a:solidFill>
                  <a:srgbClr val="FFFFFF"/>
                </a:solidFill>
                <a:latin typeface="Trebuchet MS"/>
                <a:cs typeface="Trebuchet MS"/>
              </a:rPr>
              <a:t>the  </a:t>
            </a:r>
            <a:r>
              <a:rPr sz="3300" dirty="0">
                <a:solidFill>
                  <a:srgbClr val="FFFFFF"/>
                </a:solidFill>
                <a:latin typeface="Trebuchet MS"/>
                <a:cs typeface="Trebuchet MS"/>
              </a:rPr>
              <a:t>relevant</a:t>
            </a:r>
            <a:r>
              <a:rPr sz="3300" spc="-15" dirty="0">
                <a:solidFill>
                  <a:srgbClr val="FFFFFF"/>
                </a:solidFill>
                <a:latin typeface="Trebuchet MS"/>
                <a:cs typeface="Trebuchet MS"/>
              </a:rPr>
              <a:t> </a:t>
            </a:r>
            <a:r>
              <a:rPr sz="3300" spc="-4" dirty="0">
                <a:solidFill>
                  <a:srgbClr val="FFFFFF"/>
                </a:solidFill>
                <a:latin typeface="Trebuchet MS"/>
                <a:cs typeface="Trebuchet MS"/>
              </a:rPr>
              <a:t>question.</a:t>
            </a:r>
            <a:endParaRPr sz="3300" dirty="0">
              <a:latin typeface="Trebuchet MS"/>
              <a:cs typeface="Trebuchet M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35150"/>
            <a:ext cx="7828407" cy="241172"/>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7939278" y="2335150"/>
            <a:ext cx="1202436" cy="10858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0" y="1314450"/>
            <a:ext cx="7828598" cy="1026795"/>
          </a:xfrm>
          <a:custGeom>
            <a:avLst/>
            <a:gdLst/>
            <a:ahLst/>
            <a:cxnLst/>
            <a:rect l="l" t="t" r="r" b="b"/>
            <a:pathLst>
              <a:path w="10438130" h="1369060">
                <a:moveTo>
                  <a:pt x="0" y="1368552"/>
                </a:moveTo>
                <a:lnTo>
                  <a:pt x="10437876" y="1368552"/>
                </a:lnTo>
                <a:lnTo>
                  <a:pt x="10437876" y="0"/>
                </a:lnTo>
                <a:lnTo>
                  <a:pt x="0" y="0"/>
                </a:lnTo>
                <a:lnTo>
                  <a:pt x="0" y="1368552"/>
                </a:lnTo>
                <a:close/>
              </a:path>
            </a:pathLst>
          </a:custGeom>
          <a:solidFill>
            <a:srgbClr val="252525"/>
          </a:solidFill>
        </p:spPr>
        <p:txBody>
          <a:bodyPr wrap="square" lIns="0" tIns="0" rIns="0" bIns="0" rtlCol="0"/>
          <a:lstStyle/>
          <a:p>
            <a:endParaRPr dirty="0"/>
          </a:p>
        </p:txBody>
      </p:sp>
      <p:sp>
        <p:nvSpPr>
          <p:cNvPr id="5" name="object 5"/>
          <p:cNvSpPr/>
          <p:nvPr/>
        </p:nvSpPr>
        <p:spPr>
          <a:xfrm>
            <a:off x="7939279" y="1314450"/>
            <a:ext cx="1202531" cy="1026795"/>
          </a:xfrm>
          <a:custGeom>
            <a:avLst/>
            <a:gdLst/>
            <a:ahLst/>
            <a:cxnLst/>
            <a:rect l="l" t="t" r="r" b="b"/>
            <a:pathLst>
              <a:path w="1603375" h="1369060">
                <a:moveTo>
                  <a:pt x="0" y="1368552"/>
                </a:moveTo>
                <a:lnTo>
                  <a:pt x="1603248" y="1368552"/>
                </a:lnTo>
                <a:lnTo>
                  <a:pt x="1603248" y="0"/>
                </a:lnTo>
                <a:lnTo>
                  <a:pt x="0" y="0"/>
                </a:lnTo>
                <a:lnTo>
                  <a:pt x="0" y="1368552"/>
                </a:lnTo>
                <a:close/>
              </a:path>
            </a:pathLst>
          </a:custGeom>
          <a:solidFill>
            <a:srgbClr val="EF9315"/>
          </a:solidFill>
        </p:spPr>
        <p:txBody>
          <a:bodyPr wrap="square" lIns="0" tIns="0" rIns="0" bIns="0" rtlCol="0"/>
          <a:lstStyle/>
          <a:p>
            <a:endParaRPr dirty="0"/>
          </a:p>
        </p:txBody>
      </p:sp>
      <p:sp>
        <p:nvSpPr>
          <p:cNvPr id="6" name="object 6"/>
          <p:cNvSpPr txBox="1">
            <a:spLocks noGrp="1"/>
          </p:cNvSpPr>
          <p:nvPr>
            <p:ph type="title"/>
          </p:nvPr>
        </p:nvSpPr>
        <p:spPr>
          <a:xfrm>
            <a:off x="569290" y="1581721"/>
            <a:ext cx="4474845" cy="425116"/>
          </a:xfrm>
          <a:prstGeom prst="rect">
            <a:avLst/>
          </a:prstGeom>
        </p:spPr>
        <p:txBody>
          <a:bodyPr vert="horz" wrap="square" lIns="0" tIns="9525" rIns="0" bIns="0" rtlCol="0">
            <a:spAutoFit/>
          </a:bodyPr>
          <a:lstStyle/>
          <a:p>
            <a:pPr marL="9525">
              <a:spcBef>
                <a:spcPts val="75"/>
              </a:spcBef>
            </a:pPr>
            <a:r>
              <a:rPr spc="-4" dirty="0"/>
              <a:t>Which is Best </a:t>
            </a:r>
            <a:r>
              <a:rPr dirty="0"/>
              <a:t>- PLCs or</a:t>
            </a:r>
            <a:r>
              <a:rPr spc="-30" dirty="0"/>
              <a:t> </a:t>
            </a:r>
            <a:r>
              <a:rPr spc="-4" dirty="0"/>
              <a:t>DLCs?</a:t>
            </a:r>
          </a:p>
        </p:txBody>
      </p:sp>
      <p:sp>
        <p:nvSpPr>
          <p:cNvPr id="7" name="object 7"/>
          <p:cNvSpPr txBox="1">
            <a:spLocks noGrp="1"/>
          </p:cNvSpPr>
          <p:nvPr>
            <p:ph type="body" idx="1"/>
          </p:nvPr>
        </p:nvSpPr>
        <p:spPr>
          <a:xfrm>
            <a:off x="285750" y="2550604"/>
            <a:ext cx="8553450" cy="3318794"/>
          </a:xfrm>
          <a:prstGeom prst="rect">
            <a:avLst/>
          </a:prstGeom>
        </p:spPr>
        <p:txBody>
          <a:bodyPr vert="horz" wrap="square" lIns="0" tIns="84773" rIns="0" bIns="0" rtlCol="0">
            <a:spAutoFit/>
          </a:bodyPr>
          <a:lstStyle/>
          <a:p>
            <a:pPr marL="218123" marR="118586" indent="-171450">
              <a:lnSpc>
                <a:spcPct val="80000"/>
              </a:lnSpc>
              <a:spcBef>
                <a:spcPts val="668"/>
              </a:spcBef>
              <a:buFont typeface="Arial"/>
              <a:buChar char="•"/>
              <a:tabLst>
                <a:tab pos="218599" algn="l"/>
              </a:tabLst>
            </a:pPr>
            <a:r>
              <a:rPr lang="en-US" sz="2800" spc="-4" dirty="0"/>
              <a:t>Constant</a:t>
            </a:r>
            <a:r>
              <a:rPr sz="2800" spc="-4" dirty="0"/>
              <a:t> debate </a:t>
            </a:r>
            <a:r>
              <a:rPr lang="en-US" sz="2800" spc="-4" dirty="0"/>
              <a:t>advocates for </a:t>
            </a:r>
            <a:r>
              <a:rPr sz="2800" spc="-4" dirty="0"/>
              <a:t>the </a:t>
            </a:r>
            <a:r>
              <a:rPr sz="2800" dirty="0"/>
              <a:t>superiority of </a:t>
            </a:r>
            <a:r>
              <a:rPr sz="2800" spc="-4" dirty="0"/>
              <a:t>inclusive PLCs, exclusive PLCs </a:t>
            </a:r>
            <a:r>
              <a:rPr sz="2800" dirty="0"/>
              <a:t>or</a:t>
            </a:r>
            <a:r>
              <a:rPr sz="2800" spc="30" dirty="0"/>
              <a:t> </a:t>
            </a:r>
            <a:r>
              <a:rPr sz="2800" spc="-4" dirty="0"/>
              <a:t>DLCs.</a:t>
            </a:r>
          </a:p>
          <a:p>
            <a:pPr marL="218123" marR="160972" indent="-171450">
              <a:lnSpc>
                <a:spcPts val="2378"/>
              </a:lnSpc>
              <a:spcBef>
                <a:spcPts val="727"/>
              </a:spcBef>
              <a:buFont typeface="Arial"/>
              <a:buChar char="•"/>
              <a:tabLst>
                <a:tab pos="218599" algn="l"/>
              </a:tabLst>
            </a:pPr>
            <a:r>
              <a:rPr lang="en-US" sz="2800" dirty="0"/>
              <a:t>This debate is b</a:t>
            </a:r>
            <a:r>
              <a:rPr sz="2800" dirty="0"/>
              <a:t>ased </a:t>
            </a:r>
            <a:r>
              <a:rPr sz="2800" spc="4" dirty="0"/>
              <a:t>on </a:t>
            </a:r>
            <a:r>
              <a:rPr sz="2800" spc="-4" dirty="0"/>
              <a:t>the </a:t>
            </a:r>
            <a:r>
              <a:rPr sz="2800" u="sng" dirty="0">
                <a:solidFill>
                  <a:srgbClr val="FFFF00"/>
                </a:solidFill>
              </a:rPr>
              <a:t>false</a:t>
            </a:r>
            <a:r>
              <a:rPr sz="2800" dirty="0"/>
              <a:t> </a:t>
            </a:r>
            <a:r>
              <a:rPr sz="2800" spc="-4" dirty="0"/>
              <a:t>notion that </a:t>
            </a:r>
            <a:r>
              <a:rPr sz="2800" dirty="0"/>
              <a:t>lying </a:t>
            </a:r>
            <a:r>
              <a:rPr sz="2800" spc="-4" dirty="0"/>
              <a:t>is what causes the polygraph</a:t>
            </a:r>
            <a:r>
              <a:rPr sz="2800" spc="8" dirty="0"/>
              <a:t> </a:t>
            </a:r>
            <a:r>
              <a:rPr sz="2800" spc="-4" dirty="0"/>
              <a:t>reactions.</a:t>
            </a:r>
          </a:p>
          <a:p>
            <a:pPr marL="218123" marR="3810" indent="-171450">
              <a:lnSpc>
                <a:spcPct val="80000"/>
              </a:lnSpc>
              <a:spcBef>
                <a:spcPts val="776"/>
              </a:spcBef>
              <a:buFont typeface="Arial"/>
              <a:buChar char="•"/>
              <a:tabLst>
                <a:tab pos="218599" algn="l"/>
              </a:tabLst>
            </a:pPr>
            <a:r>
              <a:rPr sz="2800" spc="-4" dirty="0"/>
              <a:t>Comparison questions do not </a:t>
            </a:r>
            <a:r>
              <a:rPr lang="en-US" sz="2800" spc="-4" dirty="0"/>
              <a:t>even </a:t>
            </a:r>
            <a:r>
              <a:rPr sz="2800" spc="-4" dirty="0"/>
              <a:t>need to be </a:t>
            </a:r>
            <a:r>
              <a:rPr sz="2800" dirty="0"/>
              <a:t>lies </a:t>
            </a:r>
            <a:r>
              <a:rPr sz="2800" spc="-4" dirty="0"/>
              <a:t>in </a:t>
            </a:r>
            <a:r>
              <a:rPr sz="2800" dirty="0"/>
              <a:t>order </a:t>
            </a:r>
            <a:r>
              <a:rPr sz="2800" spc="-4" dirty="0"/>
              <a:t>to </a:t>
            </a:r>
            <a:r>
              <a:rPr sz="2800" dirty="0"/>
              <a:t>function </a:t>
            </a:r>
            <a:r>
              <a:rPr sz="2800" spc="-4" dirty="0"/>
              <a:t>as</a:t>
            </a:r>
            <a:r>
              <a:rPr sz="2800" spc="4" dirty="0"/>
              <a:t> </a:t>
            </a:r>
            <a:r>
              <a:rPr sz="2800" spc="-8" dirty="0"/>
              <a:t>distractors.</a:t>
            </a:r>
          </a:p>
          <a:p>
            <a:pPr marL="561023" lvl="1" indent="-171450">
              <a:lnSpc>
                <a:spcPts val="2269"/>
              </a:lnSpc>
              <a:buFont typeface="Arial"/>
              <a:buChar char="•"/>
              <a:tabLst>
                <a:tab pos="561975" algn="l"/>
              </a:tabLst>
            </a:pPr>
            <a:r>
              <a:rPr sz="2800" spc="-4" dirty="0">
                <a:solidFill>
                  <a:srgbClr val="FFFFFF"/>
                </a:solidFill>
                <a:latin typeface="Trebuchet MS"/>
                <a:cs typeface="Trebuchet MS"/>
              </a:rPr>
              <a:t>Evidence: DLCs</a:t>
            </a:r>
            <a:r>
              <a:rPr lang="en-US" sz="2800" spc="-4" dirty="0">
                <a:solidFill>
                  <a:srgbClr val="FFFFFF"/>
                </a:solidFill>
                <a:latin typeface="Trebuchet MS"/>
                <a:cs typeface="Trebuchet MS"/>
              </a:rPr>
              <a:t> or </a:t>
            </a:r>
            <a:r>
              <a:rPr sz="2800" spc="-4" dirty="0">
                <a:solidFill>
                  <a:srgbClr val="FFFFFF"/>
                </a:solidFill>
                <a:latin typeface="Trebuchet MS"/>
                <a:cs typeface="Trebuchet MS"/>
              </a:rPr>
              <a:t>hypothetical</a:t>
            </a:r>
            <a:r>
              <a:rPr lang="en-US" sz="2800" spc="-4" dirty="0">
                <a:solidFill>
                  <a:srgbClr val="FFFFFF"/>
                </a:solidFill>
                <a:latin typeface="Trebuchet MS"/>
                <a:cs typeface="Trebuchet MS"/>
              </a:rPr>
              <a:t> </a:t>
            </a:r>
            <a:r>
              <a:rPr sz="2800" spc="-8" dirty="0">
                <a:solidFill>
                  <a:schemeClr val="bg1"/>
                </a:solidFill>
                <a:latin typeface="Trebuchet MS" panose="020B0603020202020204" pitchFamily="34" charset="0"/>
              </a:rPr>
              <a:t>comparison </a:t>
            </a:r>
            <a:r>
              <a:rPr sz="2800" spc="-4" dirty="0">
                <a:solidFill>
                  <a:schemeClr val="bg1"/>
                </a:solidFill>
                <a:latin typeface="Trebuchet MS" panose="020B0603020202020204" pitchFamily="34" charset="0"/>
              </a:rPr>
              <a:t>questions.</a:t>
            </a:r>
            <a:endParaRPr sz="2800" dirty="0">
              <a:solidFill>
                <a:schemeClr val="bg1"/>
              </a:solidFill>
              <a:latin typeface="Trebuchet MS" panose="020B0603020202020204" pitchFamily="34" charset="0"/>
            </a:endParaRPr>
          </a:p>
          <a:p>
            <a:pPr marL="218123" indent="-171450">
              <a:spcBef>
                <a:spcPts val="153"/>
              </a:spcBef>
              <a:buFont typeface="Arial"/>
              <a:buChar char="•"/>
              <a:tabLst>
                <a:tab pos="218599" algn="l"/>
              </a:tabLst>
            </a:pPr>
            <a:r>
              <a:rPr sz="2800" spc="-4" dirty="0"/>
              <a:t>CQs need to be </a:t>
            </a:r>
            <a:r>
              <a:rPr sz="2800" u="heavy" spc="-4" dirty="0">
                <a:solidFill>
                  <a:srgbClr val="FFFF00"/>
                </a:solidFill>
                <a:uFill>
                  <a:solidFill>
                    <a:srgbClr val="FFFFFF"/>
                  </a:solidFill>
                </a:uFill>
              </a:rPr>
              <a:t>made important</a:t>
            </a:r>
            <a:r>
              <a:rPr sz="2800" spc="-4" dirty="0"/>
              <a:t>, not </a:t>
            </a:r>
            <a:r>
              <a:rPr sz="2800" dirty="0"/>
              <a:t>just</a:t>
            </a:r>
            <a:r>
              <a:rPr sz="2800" spc="45" dirty="0"/>
              <a:t> </a:t>
            </a:r>
            <a:r>
              <a:rPr lang="en-US" sz="2800" spc="45" dirty="0"/>
              <a:t>be </a:t>
            </a:r>
            <a:r>
              <a:rPr sz="2800" dirty="0"/>
              <a:t>lies.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922776"/>
            <a:ext cx="7828407" cy="240029"/>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7939278" y="3922775"/>
            <a:ext cx="1202436" cy="108585"/>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0" y="2902076"/>
            <a:ext cx="7828598" cy="1026795"/>
          </a:xfrm>
          <a:custGeom>
            <a:avLst/>
            <a:gdLst/>
            <a:ahLst/>
            <a:cxnLst/>
            <a:rect l="l" t="t" r="r" b="b"/>
            <a:pathLst>
              <a:path w="10438130" h="1369060">
                <a:moveTo>
                  <a:pt x="0" y="1368552"/>
                </a:moveTo>
                <a:lnTo>
                  <a:pt x="10437876" y="1368552"/>
                </a:lnTo>
                <a:lnTo>
                  <a:pt x="10437876" y="0"/>
                </a:lnTo>
                <a:lnTo>
                  <a:pt x="0" y="0"/>
                </a:lnTo>
                <a:lnTo>
                  <a:pt x="0" y="1368552"/>
                </a:lnTo>
                <a:close/>
              </a:path>
            </a:pathLst>
          </a:custGeom>
          <a:solidFill>
            <a:srgbClr val="252525"/>
          </a:solidFill>
        </p:spPr>
        <p:txBody>
          <a:bodyPr wrap="square" lIns="0" tIns="0" rIns="0" bIns="0" rtlCol="0"/>
          <a:lstStyle/>
          <a:p>
            <a:endParaRPr dirty="0"/>
          </a:p>
        </p:txBody>
      </p:sp>
      <p:sp>
        <p:nvSpPr>
          <p:cNvPr id="5" name="object 5"/>
          <p:cNvSpPr/>
          <p:nvPr/>
        </p:nvSpPr>
        <p:spPr>
          <a:xfrm>
            <a:off x="7939279" y="2902076"/>
            <a:ext cx="1202531" cy="1026795"/>
          </a:xfrm>
          <a:custGeom>
            <a:avLst/>
            <a:gdLst/>
            <a:ahLst/>
            <a:cxnLst/>
            <a:rect l="l" t="t" r="r" b="b"/>
            <a:pathLst>
              <a:path w="1603375" h="1369060">
                <a:moveTo>
                  <a:pt x="0" y="1368552"/>
                </a:moveTo>
                <a:lnTo>
                  <a:pt x="1603248" y="1368552"/>
                </a:lnTo>
                <a:lnTo>
                  <a:pt x="1603248" y="0"/>
                </a:lnTo>
                <a:lnTo>
                  <a:pt x="0" y="0"/>
                </a:lnTo>
                <a:lnTo>
                  <a:pt x="0" y="1368552"/>
                </a:lnTo>
                <a:close/>
              </a:path>
            </a:pathLst>
          </a:custGeom>
          <a:solidFill>
            <a:srgbClr val="EF9315"/>
          </a:solidFill>
        </p:spPr>
        <p:txBody>
          <a:bodyPr wrap="square" lIns="0" tIns="0" rIns="0" bIns="0" rtlCol="0"/>
          <a:lstStyle/>
          <a:p>
            <a:endParaRPr dirty="0"/>
          </a:p>
        </p:txBody>
      </p:sp>
      <p:sp>
        <p:nvSpPr>
          <p:cNvPr id="6" name="object 6"/>
          <p:cNvSpPr txBox="1">
            <a:spLocks noGrp="1"/>
          </p:cNvSpPr>
          <p:nvPr>
            <p:ph type="title"/>
          </p:nvPr>
        </p:nvSpPr>
        <p:spPr>
          <a:xfrm>
            <a:off x="1114710" y="2902076"/>
            <a:ext cx="4828890" cy="502061"/>
          </a:xfrm>
          <a:prstGeom prst="rect">
            <a:avLst/>
          </a:prstGeom>
        </p:spPr>
        <p:txBody>
          <a:bodyPr vert="horz" wrap="square" lIns="0" tIns="9525" rIns="0" bIns="0" rtlCol="0">
            <a:spAutoFit/>
          </a:bodyPr>
          <a:lstStyle/>
          <a:p>
            <a:pPr marL="660558">
              <a:spcBef>
                <a:spcPts val="75"/>
              </a:spcBef>
            </a:pPr>
            <a:r>
              <a:rPr lang="en-US" sz="3200" spc="-79" dirty="0"/>
              <a:t>G</a:t>
            </a:r>
            <a:r>
              <a:rPr sz="3200" dirty="0"/>
              <a:t>ood and </a:t>
            </a:r>
            <a:r>
              <a:rPr sz="3200" spc="-4" dirty="0"/>
              <a:t>bad</a:t>
            </a:r>
            <a:r>
              <a:rPr sz="3200" spc="19" dirty="0"/>
              <a:t> </a:t>
            </a:r>
            <a:r>
              <a:rPr sz="3200" dirty="0"/>
              <a:t>salience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45187"/>
            <a:ext cx="4572000" cy="843821"/>
          </a:xfrm>
          <a:prstGeom prst="rect">
            <a:avLst/>
          </a:prstGeom>
        </p:spPr>
        <p:txBody>
          <a:bodyPr>
            <a:spAutoFit/>
          </a:bodyPr>
          <a:lstStyle/>
          <a:p>
            <a:pPr marL="1441609" defTabSz="685800" eaLnBrk="1" fontAlgn="auto" hangingPunct="1">
              <a:spcBef>
                <a:spcPts val="641"/>
              </a:spcBef>
              <a:spcAft>
                <a:spcPts val="0"/>
              </a:spcAft>
            </a:pPr>
            <a:r>
              <a:rPr lang="en-US" sz="1350" spc="-4" dirty="0">
                <a:solidFill>
                  <a:srgbClr val="FFFFFF"/>
                </a:solidFill>
                <a:latin typeface="Trebuchet MS"/>
                <a:cs typeface="Trebuchet MS"/>
              </a:rPr>
              <a:t>In Appreciation to</a:t>
            </a:r>
          </a:p>
          <a:p>
            <a:pPr marL="1441609" defTabSz="685800" eaLnBrk="1" fontAlgn="auto" hangingPunct="1">
              <a:spcBef>
                <a:spcPts val="641"/>
              </a:spcBef>
              <a:spcAft>
                <a:spcPts val="0"/>
              </a:spcAft>
            </a:pPr>
            <a:r>
              <a:rPr lang="en-US" sz="1350" spc="-4" dirty="0">
                <a:solidFill>
                  <a:srgbClr val="FFFFFF"/>
                </a:solidFill>
                <a:latin typeface="Trebuchet MS"/>
                <a:cs typeface="Trebuchet MS"/>
              </a:rPr>
              <a:t>Donald </a:t>
            </a:r>
            <a:r>
              <a:rPr lang="en-US" sz="1350" dirty="0">
                <a:solidFill>
                  <a:srgbClr val="FFFFFF"/>
                </a:solidFill>
                <a:latin typeface="Trebuchet MS"/>
                <a:cs typeface="Trebuchet MS"/>
              </a:rPr>
              <a:t>J.</a:t>
            </a:r>
            <a:r>
              <a:rPr lang="en-US" sz="1350" spc="-26" dirty="0">
                <a:solidFill>
                  <a:srgbClr val="FFFFFF"/>
                </a:solidFill>
                <a:latin typeface="Trebuchet MS"/>
                <a:cs typeface="Trebuchet MS"/>
              </a:rPr>
              <a:t> </a:t>
            </a:r>
            <a:r>
              <a:rPr lang="en-US" sz="1350" dirty="0">
                <a:solidFill>
                  <a:srgbClr val="FFFFFF"/>
                </a:solidFill>
                <a:latin typeface="Trebuchet MS"/>
                <a:cs typeface="Trebuchet MS"/>
              </a:rPr>
              <a:t>Krapohl</a:t>
            </a:r>
            <a:endParaRPr lang="en-US" sz="1350" dirty="0">
              <a:solidFill>
                <a:prstClr val="black"/>
              </a:solidFill>
              <a:latin typeface="Trebuchet MS"/>
              <a:cs typeface="Trebuchet MS"/>
            </a:endParaRPr>
          </a:p>
          <a:p>
            <a:pPr algn="ctr" defTabSz="685800" eaLnBrk="1" fontAlgn="auto" hangingPunct="1">
              <a:spcBef>
                <a:spcPts val="401"/>
              </a:spcBef>
              <a:spcAft>
                <a:spcPts val="0"/>
              </a:spcAft>
            </a:pPr>
            <a:r>
              <a:rPr lang="en-US" sz="1350" dirty="0">
                <a:solidFill>
                  <a:srgbClr val="FFFFFF"/>
                </a:solidFill>
                <a:latin typeface="Trebuchet MS"/>
                <a:cs typeface="Trebuchet MS"/>
              </a:rPr>
              <a:t>For the use of some of his material in this presentation</a:t>
            </a:r>
            <a:endParaRPr lang="en-US" sz="1350" dirty="0">
              <a:solidFill>
                <a:prstClr val="black"/>
              </a:solidFill>
              <a:latin typeface="Trebuchet MS"/>
              <a:cs typeface="Trebuchet MS"/>
            </a:endParaRPr>
          </a:p>
        </p:txBody>
      </p:sp>
    </p:spTree>
    <p:extLst>
      <p:ext uri="{BB962C8B-B14F-4D97-AF65-F5344CB8AC3E}">
        <p14:creationId xmlns:p14="http://schemas.microsoft.com/office/powerpoint/2010/main" val="29008886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35150"/>
            <a:ext cx="7828407" cy="241172"/>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7939278" y="2335150"/>
            <a:ext cx="1202436" cy="10858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0" y="1314450"/>
            <a:ext cx="7828598" cy="1026795"/>
          </a:xfrm>
          <a:custGeom>
            <a:avLst/>
            <a:gdLst/>
            <a:ahLst/>
            <a:cxnLst/>
            <a:rect l="l" t="t" r="r" b="b"/>
            <a:pathLst>
              <a:path w="10438130" h="1369060">
                <a:moveTo>
                  <a:pt x="0" y="1368552"/>
                </a:moveTo>
                <a:lnTo>
                  <a:pt x="10437876" y="1368552"/>
                </a:lnTo>
                <a:lnTo>
                  <a:pt x="10437876" y="0"/>
                </a:lnTo>
                <a:lnTo>
                  <a:pt x="0" y="0"/>
                </a:lnTo>
                <a:lnTo>
                  <a:pt x="0" y="1368552"/>
                </a:lnTo>
                <a:close/>
              </a:path>
            </a:pathLst>
          </a:custGeom>
          <a:solidFill>
            <a:srgbClr val="252525"/>
          </a:solidFill>
        </p:spPr>
        <p:txBody>
          <a:bodyPr wrap="square" lIns="0" tIns="0" rIns="0" bIns="0" rtlCol="0"/>
          <a:lstStyle/>
          <a:p>
            <a:endParaRPr dirty="0"/>
          </a:p>
        </p:txBody>
      </p:sp>
      <p:sp>
        <p:nvSpPr>
          <p:cNvPr id="5" name="object 5"/>
          <p:cNvSpPr/>
          <p:nvPr/>
        </p:nvSpPr>
        <p:spPr>
          <a:xfrm>
            <a:off x="7939279" y="1314450"/>
            <a:ext cx="1202531" cy="1026795"/>
          </a:xfrm>
          <a:custGeom>
            <a:avLst/>
            <a:gdLst/>
            <a:ahLst/>
            <a:cxnLst/>
            <a:rect l="l" t="t" r="r" b="b"/>
            <a:pathLst>
              <a:path w="1603375" h="1369060">
                <a:moveTo>
                  <a:pt x="0" y="1368552"/>
                </a:moveTo>
                <a:lnTo>
                  <a:pt x="1603248" y="1368552"/>
                </a:lnTo>
                <a:lnTo>
                  <a:pt x="1603248" y="0"/>
                </a:lnTo>
                <a:lnTo>
                  <a:pt x="0" y="0"/>
                </a:lnTo>
                <a:lnTo>
                  <a:pt x="0" y="1368552"/>
                </a:lnTo>
                <a:close/>
              </a:path>
            </a:pathLst>
          </a:custGeom>
          <a:solidFill>
            <a:srgbClr val="EF9315"/>
          </a:solidFill>
        </p:spPr>
        <p:txBody>
          <a:bodyPr wrap="square" lIns="0" tIns="0" rIns="0" bIns="0" rtlCol="0"/>
          <a:lstStyle/>
          <a:p>
            <a:endParaRPr dirty="0"/>
          </a:p>
        </p:txBody>
      </p:sp>
      <p:sp>
        <p:nvSpPr>
          <p:cNvPr id="6" name="object 6"/>
          <p:cNvSpPr txBox="1">
            <a:spLocks noGrp="1"/>
          </p:cNvSpPr>
          <p:nvPr>
            <p:ph type="title"/>
          </p:nvPr>
        </p:nvSpPr>
        <p:spPr>
          <a:xfrm>
            <a:off x="569290" y="1581721"/>
            <a:ext cx="6885146" cy="425116"/>
          </a:xfrm>
          <a:prstGeom prst="rect">
            <a:avLst/>
          </a:prstGeom>
        </p:spPr>
        <p:txBody>
          <a:bodyPr vert="horz" wrap="square" lIns="0" tIns="9525" rIns="0" bIns="0" rtlCol="0">
            <a:spAutoFit/>
          </a:bodyPr>
          <a:lstStyle/>
          <a:p>
            <a:pPr marL="9525">
              <a:spcBef>
                <a:spcPts val="75"/>
              </a:spcBef>
            </a:pPr>
            <a:r>
              <a:rPr dirty="0"/>
              <a:t>Bad: Salience </a:t>
            </a:r>
            <a:r>
              <a:rPr spc="-4" dirty="0"/>
              <a:t>due to </a:t>
            </a:r>
            <a:r>
              <a:rPr spc="-19" dirty="0"/>
              <a:t>Priming </a:t>
            </a:r>
            <a:r>
              <a:rPr dirty="0"/>
              <a:t>or</a:t>
            </a:r>
            <a:r>
              <a:rPr spc="-30" dirty="0"/>
              <a:t> </a:t>
            </a:r>
            <a:r>
              <a:rPr spc="-4" dirty="0"/>
              <a:t>Conditioning</a:t>
            </a:r>
          </a:p>
        </p:txBody>
      </p:sp>
      <p:sp>
        <p:nvSpPr>
          <p:cNvPr id="7" name="object 7"/>
          <p:cNvSpPr txBox="1"/>
          <p:nvPr/>
        </p:nvSpPr>
        <p:spPr>
          <a:xfrm>
            <a:off x="171450" y="2589467"/>
            <a:ext cx="8743950" cy="3757599"/>
          </a:xfrm>
          <a:prstGeom prst="rect">
            <a:avLst/>
          </a:prstGeom>
        </p:spPr>
        <p:txBody>
          <a:bodyPr vert="horz" wrap="square" lIns="0" tIns="50959" rIns="0" bIns="0" rtlCol="0">
            <a:spAutoFit/>
          </a:bodyPr>
          <a:lstStyle/>
          <a:p>
            <a:pPr marL="180975" marR="3810" indent="-171450">
              <a:lnSpc>
                <a:spcPts val="2595"/>
              </a:lnSpc>
              <a:spcBef>
                <a:spcPts val="401"/>
              </a:spcBef>
              <a:buFont typeface="Arial"/>
              <a:buChar char="•"/>
              <a:tabLst>
                <a:tab pos="180975" algn="l"/>
              </a:tabLst>
            </a:pPr>
            <a:r>
              <a:rPr sz="2400" dirty="0">
                <a:solidFill>
                  <a:srgbClr val="FFFFFF"/>
                </a:solidFill>
                <a:latin typeface="Trebuchet MS"/>
                <a:cs typeface="Trebuchet MS"/>
              </a:rPr>
              <a:t>Effects of </a:t>
            </a:r>
            <a:r>
              <a:rPr sz="2400" spc="-4" dirty="0">
                <a:solidFill>
                  <a:srgbClr val="FFFFFF"/>
                </a:solidFill>
                <a:latin typeface="Trebuchet MS"/>
                <a:cs typeface="Trebuchet MS"/>
              </a:rPr>
              <a:t>intense </a:t>
            </a:r>
            <a:r>
              <a:rPr sz="2400" dirty="0">
                <a:solidFill>
                  <a:srgbClr val="FFFFFF"/>
                </a:solidFill>
                <a:latin typeface="Trebuchet MS"/>
                <a:cs typeface="Trebuchet MS"/>
              </a:rPr>
              <a:t>or </a:t>
            </a:r>
            <a:r>
              <a:rPr sz="2400" spc="-4" dirty="0">
                <a:solidFill>
                  <a:srgbClr val="FFFFFF"/>
                </a:solidFill>
                <a:latin typeface="Trebuchet MS"/>
                <a:cs typeface="Trebuchet MS"/>
              </a:rPr>
              <a:t>prolonged </a:t>
            </a:r>
            <a:r>
              <a:rPr sz="2400" dirty="0">
                <a:solidFill>
                  <a:srgbClr val="FFFFFF"/>
                </a:solidFill>
                <a:latin typeface="Trebuchet MS"/>
                <a:cs typeface="Trebuchet MS"/>
              </a:rPr>
              <a:t>interrogation before </a:t>
            </a:r>
            <a:r>
              <a:rPr sz="2400" spc="-4" dirty="0">
                <a:solidFill>
                  <a:srgbClr val="FFFFFF"/>
                </a:solidFill>
                <a:latin typeface="Trebuchet MS"/>
                <a:cs typeface="Trebuchet MS"/>
              </a:rPr>
              <a:t>the  exam</a:t>
            </a:r>
            <a:r>
              <a:rPr lang="en-US" sz="2400" spc="-4" dirty="0">
                <a:solidFill>
                  <a:srgbClr val="FFFFFF"/>
                </a:solidFill>
                <a:latin typeface="Trebuchet MS"/>
                <a:cs typeface="Trebuchet MS"/>
              </a:rPr>
              <a:t>.</a:t>
            </a:r>
            <a:endParaRPr sz="2400" dirty="0">
              <a:latin typeface="Trebuchet MS"/>
              <a:cs typeface="Trebuchet MS"/>
            </a:endParaRPr>
          </a:p>
          <a:p>
            <a:pPr marL="180975" marR="101441" indent="-171450">
              <a:lnSpc>
                <a:spcPts val="2595"/>
              </a:lnSpc>
              <a:spcBef>
                <a:spcPts val="743"/>
              </a:spcBef>
              <a:buFont typeface="Arial"/>
              <a:buChar char="•"/>
              <a:tabLst>
                <a:tab pos="180975" algn="l"/>
              </a:tabLst>
            </a:pPr>
            <a:r>
              <a:rPr sz="2400" spc="-4" dirty="0">
                <a:solidFill>
                  <a:srgbClr val="FFFFFF"/>
                </a:solidFill>
                <a:latin typeface="Trebuchet MS"/>
                <a:cs typeface="Trebuchet MS"/>
              </a:rPr>
              <a:t>Conveying to the </a:t>
            </a:r>
            <a:r>
              <a:rPr sz="2400" dirty="0">
                <a:solidFill>
                  <a:srgbClr val="FFFFFF"/>
                </a:solidFill>
                <a:latin typeface="Trebuchet MS"/>
                <a:cs typeface="Trebuchet MS"/>
              </a:rPr>
              <a:t>examinee </a:t>
            </a:r>
            <a:r>
              <a:rPr sz="2400" spc="-4" dirty="0">
                <a:solidFill>
                  <a:srgbClr val="FFFFFF"/>
                </a:solidFill>
                <a:latin typeface="Trebuchet MS"/>
                <a:cs typeface="Trebuchet MS"/>
              </a:rPr>
              <a:t>you do not believe </a:t>
            </a:r>
            <a:r>
              <a:rPr sz="2400" dirty="0">
                <a:solidFill>
                  <a:srgbClr val="FFFFFF"/>
                </a:solidFill>
                <a:latin typeface="Trebuchet MS"/>
                <a:cs typeface="Trebuchet MS"/>
              </a:rPr>
              <a:t>them on </a:t>
            </a:r>
            <a:r>
              <a:rPr sz="2400" spc="-4" dirty="0">
                <a:solidFill>
                  <a:srgbClr val="FFFFFF"/>
                </a:solidFill>
                <a:latin typeface="Trebuchet MS"/>
                <a:cs typeface="Trebuchet MS"/>
              </a:rPr>
              <a:t>the</a:t>
            </a:r>
            <a:r>
              <a:rPr sz="2400" spc="-8" dirty="0">
                <a:solidFill>
                  <a:srgbClr val="FFFFFF"/>
                </a:solidFill>
                <a:latin typeface="Trebuchet MS"/>
                <a:cs typeface="Trebuchet MS"/>
              </a:rPr>
              <a:t> </a:t>
            </a:r>
            <a:r>
              <a:rPr sz="2400" spc="-4" dirty="0">
                <a:solidFill>
                  <a:srgbClr val="FFFFFF"/>
                </a:solidFill>
                <a:latin typeface="Trebuchet MS"/>
                <a:cs typeface="Trebuchet MS"/>
              </a:rPr>
              <a:t>RQs</a:t>
            </a:r>
            <a:r>
              <a:rPr lang="en-US" sz="2400" spc="-4" dirty="0">
                <a:solidFill>
                  <a:srgbClr val="FFFFFF"/>
                </a:solidFill>
                <a:latin typeface="Trebuchet MS"/>
                <a:cs typeface="Trebuchet MS"/>
              </a:rPr>
              <a:t>.</a:t>
            </a:r>
            <a:endParaRPr sz="2400" dirty="0">
              <a:latin typeface="Trebuchet MS"/>
              <a:cs typeface="Trebuchet MS"/>
            </a:endParaRPr>
          </a:p>
          <a:p>
            <a:pPr marL="180975" marR="944404" indent="-171450">
              <a:lnSpc>
                <a:spcPts val="2595"/>
              </a:lnSpc>
              <a:spcBef>
                <a:spcPts val="743"/>
              </a:spcBef>
              <a:buFont typeface="Arial"/>
              <a:buChar char="•"/>
              <a:tabLst>
                <a:tab pos="180975" algn="l"/>
              </a:tabLst>
            </a:pPr>
            <a:r>
              <a:rPr sz="2400" spc="-4" dirty="0">
                <a:solidFill>
                  <a:srgbClr val="FFFFFF"/>
                </a:solidFill>
                <a:latin typeface="Trebuchet MS"/>
                <a:cs typeface="Trebuchet MS"/>
              </a:rPr>
              <a:t>Conveying to the </a:t>
            </a:r>
            <a:r>
              <a:rPr sz="2400" dirty="0">
                <a:solidFill>
                  <a:srgbClr val="FFFFFF"/>
                </a:solidFill>
                <a:latin typeface="Trebuchet MS"/>
                <a:cs typeface="Trebuchet MS"/>
              </a:rPr>
              <a:t>examinee </a:t>
            </a:r>
            <a:r>
              <a:rPr sz="2400" spc="-4" dirty="0">
                <a:solidFill>
                  <a:srgbClr val="FFFFFF"/>
                </a:solidFill>
                <a:latin typeface="Trebuchet MS"/>
                <a:cs typeface="Trebuchet MS"/>
              </a:rPr>
              <a:t>that </a:t>
            </a:r>
            <a:r>
              <a:rPr sz="2400" dirty="0">
                <a:solidFill>
                  <a:srgbClr val="FFFFFF"/>
                </a:solidFill>
                <a:latin typeface="Trebuchet MS"/>
                <a:cs typeface="Trebuchet MS"/>
              </a:rPr>
              <a:t>only </a:t>
            </a:r>
            <a:r>
              <a:rPr sz="2400" spc="-4" dirty="0">
                <a:solidFill>
                  <a:srgbClr val="FFFFFF"/>
                </a:solidFill>
                <a:latin typeface="Trebuchet MS"/>
                <a:cs typeface="Trebuchet MS"/>
              </a:rPr>
              <a:t>the </a:t>
            </a:r>
            <a:r>
              <a:rPr sz="2400" spc="-8" dirty="0">
                <a:solidFill>
                  <a:srgbClr val="FFFFFF"/>
                </a:solidFill>
                <a:latin typeface="Trebuchet MS"/>
                <a:cs typeface="Trebuchet MS"/>
              </a:rPr>
              <a:t>RQs </a:t>
            </a:r>
            <a:r>
              <a:rPr sz="2400" spc="-4" dirty="0">
                <a:solidFill>
                  <a:srgbClr val="FFFFFF"/>
                </a:solidFill>
                <a:latin typeface="Trebuchet MS"/>
                <a:cs typeface="Trebuchet MS"/>
              </a:rPr>
              <a:t>are important</a:t>
            </a:r>
            <a:r>
              <a:rPr lang="en-US" sz="2400" spc="-4" dirty="0">
                <a:solidFill>
                  <a:srgbClr val="FFFFFF"/>
                </a:solidFill>
                <a:latin typeface="Trebuchet MS"/>
                <a:cs typeface="Trebuchet MS"/>
              </a:rPr>
              <a:t>.</a:t>
            </a:r>
          </a:p>
          <a:p>
            <a:pPr marL="180975" marR="944404" indent="-171450">
              <a:lnSpc>
                <a:spcPts val="2595"/>
              </a:lnSpc>
              <a:spcBef>
                <a:spcPts val="743"/>
              </a:spcBef>
              <a:buFont typeface="Arial"/>
              <a:buChar char="•"/>
              <a:tabLst>
                <a:tab pos="180975" algn="l"/>
              </a:tabLst>
            </a:pPr>
            <a:r>
              <a:rPr lang="en-US" sz="2400" spc="-4" dirty="0">
                <a:solidFill>
                  <a:srgbClr val="FFFFFF"/>
                </a:solidFill>
                <a:latin typeface="Trebuchet MS"/>
                <a:cs typeface="Trebuchet MS"/>
              </a:rPr>
              <a:t>Sacrifice relevant questions that direct the examinee’s attention exclusively toward the RQs.</a:t>
            </a:r>
            <a:endParaRPr sz="2400" dirty="0">
              <a:latin typeface="Trebuchet MS"/>
              <a:cs typeface="Trebuchet MS"/>
            </a:endParaRPr>
          </a:p>
          <a:p>
            <a:pPr marL="180975" marR="324803" indent="-171450">
              <a:lnSpc>
                <a:spcPts val="2595"/>
              </a:lnSpc>
              <a:spcBef>
                <a:spcPts val="750"/>
              </a:spcBef>
              <a:buFont typeface="Arial"/>
              <a:buChar char="•"/>
              <a:tabLst>
                <a:tab pos="180975" algn="l"/>
              </a:tabLst>
            </a:pPr>
            <a:r>
              <a:rPr sz="2400" spc="-45" dirty="0">
                <a:solidFill>
                  <a:srgbClr val="FFFFFF"/>
                </a:solidFill>
                <a:latin typeface="Trebuchet MS"/>
                <a:cs typeface="Trebuchet MS"/>
              </a:rPr>
              <a:t>Testing </a:t>
            </a:r>
            <a:r>
              <a:rPr sz="2400" dirty="0">
                <a:solidFill>
                  <a:srgbClr val="FFFFFF"/>
                </a:solidFill>
                <a:latin typeface="Trebuchet MS"/>
                <a:cs typeface="Trebuchet MS"/>
              </a:rPr>
              <a:t>shortly </a:t>
            </a:r>
            <a:r>
              <a:rPr sz="2400" spc="-4" dirty="0">
                <a:solidFill>
                  <a:srgbClr val="FFFFFF"/>
                </a:solidFill>
                <a:latin typeface="Trebuchet MS"/>
                <a:cs typeface="Trebuchet MS"/>
              </a:rPr>
              <a:t>after </a:t>
            </a:r>
            <a:r>
              <a:rPr lang="en-US" sz="2400" spc="-4" dirty="0">
                <a:solidFill>
                  <a:srgbClr val="FFFFFF"/>
                </a:solidFill>
                <a:latin typeface="Trebuchet MS"/>
                <a:cs typeface="Trebuchet MS"/>
              </a:rPr>
              <a:t>an </a:t>
            </a:r>
            <a:r>
              <a:rPr sz="2400" spc="-4" dirty="0">
                <a:solidFill>
                  <a:srgbClr val="FFFFFF"/>
                </a:solidFill>
                <a:latin typeface="Trebuchet MS"/>
                <a:cs typeface="Trebuchet MS"/>
              </a:rPr>
              <a:t>arrest </a:t>
            </a:r>
            <a:r>
              <a:rPr sz="2400" dirty="0">
                <a:solidFill>
                  <a:srgbClr val="FFFFFF"/>
                </a:solidFill>
                <a:latin typeface="Trebuchet MS"/>
                <a:cs typeface="Trebuchet MS"/>
              </a:rPr>
              <a:t>on </a:t>
            </a:r>
            <a:r>
              <a:rPr sz="2400" spc="-4" dirty="0">
                <a:solidFill>
                  <a:srgbClr val="FFFFFF"/>
                </a:solidFill>
                <a:latin typeface="Trebuchet MS"/>
                <a:cs typeface="Trebuchet MS"/>
              </a:rPr>
              <a:t>the issue the examinee  was </a:t>
            </a:r>
            <a:r>
              <a:rPr sz="2400" dirty="0">
                <a:solidFill>
                  <a:srgbClr val="FFFFFF"/>
                </a:solidFill>
                <a:latin typeface="Trebuchet MS"/>
                <a:cs typeface="Trebuchet MS"/>
              </a:rPr>
              <a:t>arrested</a:t>
            </a:r>
            <a:r>
              <a:rPr sz="2400" spc="11" dirty="0">
                <a:solidFill>
                  <a:srgbClr val="FFFFFF"/>
                </a:solidFill>
                <a:latin typeface="Trebuchet MS"/>
                <a:cs typeface="Trebuchet MS"/>
              </a:rPr>
              <a:t> </a:t>
            </a:r>
            <a:r>
              <a:rPr sz="2400" dirty="0">
                <a:solidFill>
                  <a:srgbClr val="FFFFFF"/>
                </a:solidFill>
                <a:latin typeface="Trebuchet MS"/>
                <a:cs typeface="Trebuchet MS"/>
              </a:rPr>
              <a:t>for</a:t>
            </a:r>
            <a:r>
              <a:rPr lang="en-US" sz="2400" dirty="0">
                <a:solidFill>
                  <a:srgbClr val="FFFFFF"/>
                </a:solidFill>
                <a:latin typeface="Trebuchet MS"/>
                <a:cs typeface="Trebuchet MS"/>
              </a:rPr>
              <a:t>…or a closely related topic.</a:t>
            </a:r>
            <a:endParaRPr sz="2400" dirty="0">
              <a:latin typeface="Trebuchet MS"/>
              <a:cs typeface="Trebuchet M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35150"/>
            <a:ext cx="7828407" cy="241172"/>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7939278" y="2335150"/>
            <a:ext cx="1202436" cy="10858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0" y="1314450"/>
            <a:ext cx="7828598" cy="1026795"/>
          </a:xfrm>
          <a:custGeom>
            <a:avLst/>
            <a:gdLst/>
            <a:ahLst/>
            <a:cxnLst/>
            <a:rect l="l" t="t" r="r" b="b"/>
            <a:pathLst>
              <a:path w="10438130" h="1369060">
                <a:moveTo>
                  <a:pt x="0" y="1368552"/>
                </a:moveTo>
                <a:lnTo>
                  <a:pt x="10437876" y="1368552"/>
                </a:lnTo>
                <a:lnTo>
                  <a:pt x="10437876" y="0"/>
                </a:lnTo>
                <a:lnTo>
                  <a:pt x="0" y="0"/>
                </a:lnTo>
                <a:lnTo>
                  <a:pt x="0" y="1368552"/>
                </a:lnTo>
                <a:close/>
              </a:path>
            </a:pathLst>
          </a:custGeom>
          <a:solidFill>
            <a:srgbClr val="252525"/>
          </a:solidFill>
        </p:spPr>
        <p:txBody>
          <a:bodyPr wrap="square" lIns="0" tIns="0" rIns="0" bIns="0" rtlCol="0"/>
          <a:lstStyle/>
          <a:p>
            <a:endParaRPr dirty="0"/>
          </a:p>
        </p:txBody>
      </p:sp>
      <p:sp>
        <p:nvSpPr>
          <p:cNvPr id="5" name="object 5"/>
          <p:cNvSpPr/>
          <p:nvPr/>
        </p:nvSpPr>
        <p:spPr>
          <a:xfrm>
            <a:off x="7939279" y="1314450"/>
            <a:ext cx="1202531" cy="1026795"/>
          </a:xfrm>
          <a:custGeom>
            <a:avLst/>
            <a:gdLst/>
            <a:ahLst/>
            <a:cxnLst/>
            <a:rect l="l" t="t" r="r" b="b"/>
            <a:pathLst>
              <a:path w="1603375" h="1369060">
                <a:moveTo>
                  <a:pt x="0" y="1368552"/>
                </a:moveTo>
                <a:lnTo>
                  <a:pt x="1603248" y="1368552"/>
                </a:lnTo>
                <a:lnTo>
                  <a:pt x="1603248" y="0"/>
                </a:lnTo>
                <a:lnTo>
                  <a:pt x="0" y="0"/>
                </a:lnTo>
                <a:lnTo>
                  <a:pt x="0" y="1368552"/>
                </a:lnTo>
                <a:close/>
              </a:path>
            </a:pathLst>
          </a:custGeom>
          <a:solidFill>
            <a:srgbClr val="EF9315"/>
          </a:solidFill>
        </p:spPr>
        <p:txBody>
          <a:bodyPr wrap="square" lIns="0" tIns="0" rIns="0" bIns="0" rtlCol="0"/>
          <a:lstStyle/>
          <a:p>
            <a:endParaRPr dirty="0"/>
          </a:p>
        </p:txBody>
      </p:sp>
      <p:sp>
        <p:nvSpPr>
          <p:cNvPr id="6" name="object 6"/>
          <p:cNvSpPr txBox="1">
            <a:spLocks noGrp="1"/>
          </p:cNvSpPr>
          <p:nvPr>
            <p:ph type="title"/>
          </p:nvPr>
        </p:nvSpPr>
        <p:spPr>
          <a:xfrm>
            <a:off x="154610" y="1581721"/>
            <a:ext cx="7478554" cy="425116"/>
          </a:xfrm>
          <a:prstGeom prst="rect">
            <a:avLst/>
          </a:prstGeom>
        </p:spPr>
        <p:txBody>
          <a:bodyPr vert="horz" wrap="square" lIns="0" tIns="9525" rIns="0" bIns="0" rtlCol="0">
            <a:spAutoFit/>
          </a:bodyPr>
          <a:lstStyle/>
          <a:p>
            <a:pPr marL="9525" algn="ctr">
              <a:spcBef>
                <a:spcPts val="75"/>
              </a:spcBef>
            </a:pPr>
            <a:r>
              <a:rPr lang="en-US" dirty="0"/>
              <a:t>Possibly </a:t>
            </a:r>
            <a:r>
              <a:rPr dirty="0"/>
              <a:t>Bad: </a:t>
            </a:r>
            <a:r>
              <a:rPr lang="en-US" dirty="0"/>
              <a:t>Names</a:t>
            </a:r>
            <a:endParaRPr spc="-4" dirty="0"/>
          </a:p>
        </p:txBody>
      </p:sp>
      <p:sp>
        <p:nvSpPr>
          <p:cNvPr id="7" name="object 7"/>
          <p:cNvSpPr txBox="1"/>
          <p:nvPr/>
        </p:nvSpPr>
        <p:spPr>
          <a:xfrm>
            <a:off x="304800" y="2589466"/>
            <a:ext cx="8534400" cy="4165082"/>
          </a:xfrm>
          <a:prstGeom prst="rect">
            <a:avLst/>
          </a:prstGeom>
        </p:spPr>
        <p:txBody>
          <a:bodyPr vert="horz" wrap="square" lIns="0" tIns="10001" rIns="0" bIns="0" rtlCol="0">
            <a:spAutoFit/>
          </a:bodyPr>
          <a:lstStyle/>
          <a:p>
            <a:pPr marL="9525">
              <a:lnSpc>
                <a:spcPts val="2738"/>
              </a:lnSpc>
              <a:spcBef>
                <a:spcPts val="79"/>
              </a:spcBef>
            </a:pPr>
            <a:r>
              <a:rPr lang="en-US" sz="2400" dirty="0">
                <a:solidFill>
                  <a:srgbClr val="FFFFFF"/>
                </a:solidFill>
                <a:latin typeface="Trebuchet MS"/>
                <a:cs typeface="Trebuchet MS"/>
              </a:rPr>
              <a:t>Using </a:t>
            </a:r>
            <a:r>
              <a:rPr sz="2400" dirty="0">
                <a:solidFill>
                  <a:srgbClr val="FFFFFF"/>
                </a:solidFill>
                <a:latin typeface="Trebuchet MS"/>
                <a:cs typeface="Trebuchet MS"/>
              </a:rPr>
              <a:t>names </a:t>
            </a:r>
            <a:r>
              <a:rPr sz="2400" spc="-4" dirty="0">
                <a:solidFill>
                  <a:srgbClr val="FFFFFF"/>
                </a:solidFill>
                <a:latin typeface="Trebuchet MS"/>
                <a:cs typeface="Trebuchet MS"/>
              </a:rPr>
              <a:t>in test questions, including</a:t>
            </a:r>
            <a:r>
              <a:rPr sz="2400" spc="19" dirty="0">
                <a:solidFill>
                  <a:srgbClr val="FFFFFF"/>
                </a:solidFill>
                <a:latin typeface="Trebuchet MS"/>
                <a:cs typeface="Trebuchet MS"/>
              </a:rPr>
              <a:t> </a:t>
            </a:r>
            <a:r>
              <a:rPr sz="2400" spc="-4" dirty="0">
                <a:solidFill>
                  <a:srgbClr val="FFFFFF"/>
                </a:solidFill>
                <a:latin typeface="Trebuchet MS"/>
                <a:cs typeface="Trebuchet MS"/>
              </a:rPr>
              <a:t>the</a:t>
            </a:r>
            <a:r>
              <a:rPr lang="en-US" sz="2400" spc="-4" dirty="0">
                <a:solidFill>
                  <a:srgbClr val="FFFFFF"/>
                </a:solidFill>
                <a:latin typeface="Trebuchet MS"/>
                <a:cs typeface="Trebuchet MS"/>
              </a:rPr>
              <a:t> </a:t>
            </a:r>
            <a:r>
              <a:rPr sz="2400" spc="-19" dirty="0">
                <a:solidFill>
                  <a:srgbClr val="FFFFFF"/>
                </a:solidFill>
                <a:latin typeface="Trebuchet MS"/>
                <a:cs typeface="Trebuchet MS"/>
              </a:rPr>
              <a:t>examinee’s</a:t>
            </a:r>
            <a:r>
              <a:rPr lang="en-US" sz="2400" spc="-19" dirty="0">
                <a:solidFill>
                  <a:srgbClr val="FFFFFF"/>
                </a:solidFill>
                <a:latin typeface="Trebuchet MS"/>
                <a:cs typeface="Trebuchet MS"/>
              </a:rPr>
              <a:t> or the victim’s.</a:t>
            </a:r>
          </a:p>
          <a:p>
            <a:pPr marL="9525">
              <a:lnSpc>
                <a:spcPts val="2738"/>
              </a:lnSpc>
            </a:pPr>
            <a:endParaRPr lang="en-US" sz="2400" spc="-19" dirty="0">
              <a:solidFill>
                <a:srgbClr val="FFFFFF"/>
              </a:solidFill>
              <a:latin typeface="Trebuchet MS"/>
              <a:cs typeface="Trebuchet MS"/>
            </a:endParaRPr>
          </a:p>
          <a:p>
            <a:pPr marL="352425" indent="-342900">
              <a:lnSpc>
                <a:spcPts val="2738"/>
              </a:lnSpc>
              <a:buFont typeface="Arial" panose="020B0604020202020204" pitchFamily="34" charset="0"/>
              <a:buChar char="•"/>
            </a:pPr>
            <a:r>
              <a:rPr lang="en-US" sz="2400" spc="-19" dirty="0">
                <a:solidFill>
                  <a:srgbClr val="FFFFFF"/>
                </a:solidFill>
                <a:latin typeface="Trebuchet MS"/>
                <a:cs typeface="Trebuchet MS"/>
              </a:rPr>
              <a:t>This can trigger the </a:t>
            </a:r>
            <a:r>
              <a:rPr lang="en-US" sz="2400" spc="-19" dirty="0">
                <a:solidFill>
                  <a:srgbClr val="FFFF00"/>
                </a:solidFill>
                <a:latin typeface="Trebuchet MS"/>
                <a:cs typeface="Trebuchet MS"/>
              </a:rPr>
              <a:t>Orienting Reflex</a:t>
            </a:r>
            <a:r>
              <a:rPr lang="en-US" sz="2400" spc="-19" dirty="0">
                <a:solidFill>
                  <a:srgbClr val="FFFFFF"/>
                </a:solidFill>
                <a:latin typeface="Trebuchet MS"/>
                <a:cs typeface="Trebuchet MS"/>
              </a:rPr>
              <a:t> and stimulate a reaction.</a:t>
            </a:r>
          </a:p>
          <a:p>
            <a:pPr marL="352425" indent="-342900">
              <a:lnSpc>
                <a:spcPts val="2738"/>
              </a:lnSpc>
              <a:buFont typeface="Arial" panose="020B0604020202020204" pitchFamily="34" charset="0"/>
              <a:buChar char="•"/>
            </a:pPr>
            <a:endParaRPr lang="en-US" sz="2400" spc="-19" dirty="0">
              <a:solidFill>
                <a:srgbClr val="FFFFFF"/>
              </a:solidFill>
              <a:latin typeface="Trebuchet MS"/>
              <a:cs typeface="Trebuchet MS"/>
            </a:endParaRPr>
          </a:p>
          <a:p>
            <a:pPr marL="9525">
              <a:lnSpc>
                <a:spcPts val="2738"/>
              </a:lnSpc>
            </a:pPr>
            <a:r>
              <a:rPr lang="en-US" sz="2400" spc="-19" dirty="0">
                <a:solidFill>
                  <a:srgbClr val="FFFFFF"/>
                </a:solidFill>
                <a:latin typeface="Trebuchet MS"/>
                <a:cs typeface="Trebuchet MS"/>
              </a:rPr>
              <a:t>In spite of this problem, names are sometimes unavoidable in test question construction.</a:t>
            </a:r>
          </a:p>
          <a:p>
            <a:pPr marL="9525">
              <a:lnSpc>
                <a:spcPts val="2738"/>
              </a:lnSpc>
            </a:pPr>
            <a:endParaRPr lang="en-US" sz="2400" spc="-19" dirty="0">
              <a:solidFill>
                <a:srgbClr val="FFFFFF"/>
              </a:solidFill>
              <a:latin typeface="Trebuchet MS"/>
              <a:cs typeface="Trebuchet MS"/>
            </a:endParaRPr>
          </a:p>
          <a:p>
            <a:pPr marL="9525">
              <a:lnSpc>
                <a:spcPts val="2738"/>
              </a:lnSpc>
            </a:pPr>
            <a:r>
              <a:rPr lang="en-US" sz="2400" spc="-19" dirty="0">
                <a:solidFill>
                  <a:srgbClr val="FFFFFF"/>
                </a:solidFill>
                <a:latin typeface="Trebuchet MS"/>
                <a:cs typeface="Trebuchet MS"/>
              </a:rPr>
              <a:t>Mediate this problem by using the name in the Sacrifice Relevant, then using “that girl, etc.) in the actual relevant question. </a:t>
            </a:r>
            <a:endParaRPr sz="2400" dirty="0">
              <a:latin typeface="Trebuchet MS"/>
              <a:cs typeface="Trebuchet M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9290" y="1581721"/>
            <a:ext cx="4405789" cy="425116"/>
          </a:xfrm>
          <a:prstGeom prst="rect">
            <a:avLst/>
          </a:prstGeom>
        </p:spPr>
        <p:txBody>
          <a:bodyPr vert="horz" wrap="square" lIns="0" tIns="9525" rIns="0" bIns="0" rtlCol="0">
            <a:spAutoFit/>
          </a:bodyPr>
          <a:lstStyle/>
          <a:p>
            <a:pPr marL="9525">
              <a:spcBef>
                <a:spcPts val="75"/>
              </a:spcBef>
            </a:pPr>
            <a:r>
              <a:rPr sz="2700" dirty="0">
                <a:solidFill>
                  <a:srgbClr val="FFFFFF"/>
                </a:solidFill>
                <a:latin typeface="Trebuchet MS"/>
                <a:cs typeface="Trebuchet MS"/>
              </a:rPr>
              <a:t>Bad: Salience </a:t>
            </a:r>
            <a:r>
              <a:rPr sz="2700" spc="-4" dirty="0">
                <a:solidFill>
                  <a:srgbClr val="FFFFFF"/>
                </a:solidFill>
                <a:latin typeface="Trebuchet MS"/>
                <a:cs typeface="Trebuchet MS"/>
              </a:rPr>
              <a:t>due to</a:t>
            </a:r>
            <a:r>
              <a:rPr sz="2700" spc="-113" dirty="0">
                <a:solidFill>
                  <a:srgbClr val="FFFFFF"/>
                </a:solidFill>
                <a:latin typeface="Trebuchet MS"/>
                <a:cs typeface="Trebuchet MS"/>
              </a:rPr>
              <a:t> </a:t>
            </a:r>
            <a:r>
              <a:rPr sz="2700" spc="-53" dirty="0">
                <a:solidFill>
                  <a:srgbClr val="FFFFFF"/>
                </a:solidFill>
                <a:latin typeface="Trebuchet MS"/>
                <a:cs typeface="Trebuchet MS"/>
              </a:rPr>
              <a:t>Trauma</a:t>
            </a:r>
            <a:endParaRPr sz="2700" dirty="0">
              <a:latin typeface="Trebuchet MS"/>
              <a:cs typeface="Trebuchet MS"/>
            </a:endParaRPr>
          </a:p>
        </p:txBody>
      </p:sp>
      <p:sp>
        <p:nvSpPr>
          <p:cNvPr id="3" name="object 3"/>
          <p:cNvSpPr txBox="1"/>
          <p:nvPr/>
        </p:nvSpPr>
        <p:spPr>
          <a:xfrm>
            <a:off x="569290" y="2589467"/>
            <a:ext cx="7374560" cy="1895230"/>
          </a:xfrm>
          <a:prstGeom prst="rect">
            <a:avLst/>
          </a:prstGeom>
        </p:spPr>
        <p:txBody>
          <a:bodyPr vert="horz" wrap="square" lIns="0" tIns="10001" rIns="0" bIns="0" rtlCol="0">
            <a:spAutoFit/>
          </a:bodyPr>
          <a:lstStyle/>
          <a:p>
            <a:pPr marL="9525">
              <a:spcBef>
                <a:spcPts val="79"/>
              </a:spcBef>
            </a:pPr>
            <a:r>
              <a:rPr sz="2400" spc="-45" dirty="0">
                <a:solidFill>
                  <a:srgbClr val="FFFFFF"/>
                </a:solidFill>
                <a:latin typeface="Trebuchet MS"/>
                <a:cs typeface="Trebuchet MS"/>
              </a:rPr>
              <a:t>Testing </a:t>
            </a:r>
            <a:r>
              <a:rPr sz="2400" dirty="0">
                <a:solidFill>
                  <a:srgbClr val="FFFFFF"/>
                </a:solidFill>
                <a:latin typeface="Trebuchet MS"/>
                <a:cs typeface="Trebuchet MS"/>
              </a:rPr>
              <a:t>of </a:t>
            </a:r>
            <a:r>
              <a:rPr sz="2400" spc="-4" dirty="0">
                <a:solidFill>
                  <a:srgbClr val="FFFFFF"/>
                </a:solidFill>
                <a:latin typeface="Trebuchet MS"/>
                <a:cs typeface="Trebuchet MS"/>
              </a:rPr>
              <a:t>possible </a:t>
            </a:r>
            <a:r>
              <a:rPr sz="2400" dirty="0">
                <a:solidFill>
                  <a:srgbClr val="FFFFFF"/>
                </a:solidFill>
                <a:latin typeface="Trebuchet MS"/>
                <a:cs typeface="Trebuchet MS"/>
              </a:rPr>
              <a:t>victims of</a:t>
            </a:r>
            <a:r>
              <a:rPr sz="2400" spc="19" dirty="0">
                <a:solidFill>
                  <a:srgbClr val="FFFFFF"/>
                </a:solidFill>
                <a:latin typeface="Trebuchet MS"/>
                <a:cs typeface="Trebuchet MS"/>
              </a:rPr>
              <a:t> </a:t>
            </a:r>
            <a:r>
              <a:rPr sz="2400" spc="-4" dirty="0">
                <a:solidFill>
                  <a:srgbClr val="FFFFFF"/>
                </a:solidFill>
                <a:latin typeface="Trebuchet MS"/>
                <a:cs typeface="Trebuchet MS"/>
              </a:rPr>
              <a:t>assault</a:t>
            </a:r>
            <a:r>
              <a:rPr lang="en-US" sz="2400" spc="-4" dirty="0">
                <a:solidFill>
                  <a:srgbClr val="FFFFFF"/>
                </a:solidFill>
                <a:latin typeface="Trebuchet MS"/>
                <a:cs typeface="Trebuchet MS"/>
              </a:rPr>
              <a:t> or trauma</a:t>
            </a:r>
            <a:r>
              <a:rPr sz="2400" spc="-4" dirty="0">
                <a:solidFill>
                  <a:srgbClr val="FFFFFF"/>
                </a:solidFill>
                <a:latin typeface="Trebuchet MS"/>
                <a:cs typeface="Trebuchet MS"/>
              </a:rPr>
              <a:t>.</a:t>
            </a:r>
            <a:endParaRPr lang="en-US" sz="2400" spc="-4" dirty="0">
              <a:solidFill>
                <a:srgbClr val="FFFFFF"/>
              </a:solidFill>
              <a:latin typeface="Trebuchet MS"/>
              <a:cs typeface="Trebuchet MS"/>
            </a:endParaRPr>
          </a:p>
          <a:p>
            <a:pPr marL="695325" lvl="1" indent="-342900">
              <a:spcBef>
                <a:spcPts val="79"/>
              </a:spcBef>
              <a:buFont typeface="Arial" panose="020B0604020202020204" pitchFamily="34" charset="0"/>
              <a:buChar char="•"/>
            </a:pPr>
            <a:r>
              <a:rPr lang="en-US" sz="2400" spc="-4" dirty="0">
                <a:solidFill>
                  <a:srgbClr val="FFFFFF"/>
                </a:solidFill>
                <a:latin typeface="Trebuchet MS"/>
                <a:cs typeface="Trebuchet MS"/>
              </a:rPr>
              <a:t>Reliving the trauma can trigger a reaction and generate a false-positive situation.</a:t>
            </a:r>
          </a:p>
          <a:p>
            <a:pPr marL="9525">
              <a:spcBef>
                <a:spcPts val="79"/>
              </a:spcBef>
            </a:pPr>
            <a:endParaRPr lang="en-US" sz="2400" spc="-4" dirty="0">
              <a:solidFill>
                <a:srgbClr val="FFFFFF"/>
              </a:solidFill>
              <a:latin typeface="Trebuchet MS"/>
              <a:cs typeface="Trebuchet MS"/>
            </a:endParaRPr>
          </a:p>
          <a:p>
            <a:pPr marL="9525">
              <a:spcBef>
                <a:spcPts val="79"/>
              </a:spcBef>
            </a:pPr>
            <a:r>
              <a:rPr lang="en-US" sz="2400" spc="-4" dirty="0">
                <a:solidFill>
                  <a:srgbClr val="FFFFFF"/>
                </a:solidFill>
                <a:latin typeface="Trebuchet MS"/>
                <a:cs typeface="Trebuchet MS"/>
              </a:rPr>
              <a:t>That’s why we try not to test sexual assault victims.</a:t>
            </a:r>
            <a:endParaRPr sz="2400" dirty="0">
              <a:latin typeface="Trebuchet MS"/>
              <a:cs typeface="Trebuchet M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35150"/>
            <a:ext cx="7828407" cy="241172"/>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7939278" y="2335150"/>
            <a:ext cx="1202436" cy="10858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0" y="1314450"/>
            <a:ext cx="7828598" cy="1026795"/>
          </a:xfrm>
          <a:custGeom>
            <a:avLst/>
            <a:gdLst/>
            <a:ahLst/>
            <a:cxnLst/>
            <a:rect l="l" t="t" r="r" b="b"/>
            <a:pathLst>
              <a:path w="10438130" h="1369060">
                <a:moveTo>
                  <a:pt x="0" y="1368552"/>
                </a:moveTo>
                <a:lnTo>
                  <a:pt x="10437876" y="1368552"/>
                </a:lnTo>
                <a:lnTo>
                  <a:pt x="10437876" y="0"/>
                </a:lnTo>
                <a:lnTo>
                  <a:pt x="0" y="0"/>
                </a:lnTo>
                <a:lnTo>
                  <a:pt x="0" y="1368552"/>
                </a:lnTo>
                <a:close/>
              </a:path>
            </a:pathLst>
          </a:custGeom>
          <a:solidFill>
            <a:srgbClr val="252525"/>
          </a:solidFill>
        </p:spPr>
        <p:txBody>
          <a:bodyPr wrap="square" lIns="0" tIns="0" rIns="0" bIns="0" rtlCol="0"/>
          <a:lstStyle/>
          <a:p>
            <a:endParaRPr dirty="0"/>
          </a:p>
        </p:txBody>
      </p:sp>
      <p:sp>
        <p:nvSpPr>
          <p:cNvPr id="5" name="object 5"/>
          <p:cNvSpPr/>
          <p:nvPr/>
        </p:nvSpPr>
        <p:spPr>
          <a:xfrm>
            <a:off x="7939279" y="1314450"/>
            <a:ext cx="1202531" cy="1026795"/>
          </a:xfrm>
          <a:custGeom>
            <a:avLst/>
            <a:gdLst/>
            <a:ahLst/>
            <a:cxnLst/>
            <a:rect l="l" t="t" r="r" b="b"/>
            <a:pathLst>
              <a:path w="1603375" h="1369060">
                <a:moveTo>
                  <a:pt x="0" y="1368552"/>
                </a:moveTo>
                <a:lnTo>
                  <a:pt x="1603248" y="1368552"/>
                </a:lnTo>
                <a:lnTo>
                  <a:pt x="1603248" y="0"/>
                </a:lnTo>
                <a:lnTo>
                  <a:pt x="0" y="0"/>
                </a:lnTo>
                <a:lnTo>
                  <a:pt x="0" y="1368552"/>
                </a:lnTo>
                <a:close/>
              </a:path>
            </a:pathLst>
          </a:custGeom>
          <a:solidFill>
            <a:srgbClr val="EF9315"/>
          </a:solidFill>
        </p:spPr>
        <p:txBody>
          <a:bodyPr wrap="square" lIns="0" tIns="0" rIns="0" bIns="0" rtlCol="0"/>
          <a:lstStyle/>
          <a:p>
            <a:endParaRPr dirty="0"/>
          </a:p>
        </p:txBody>
      </p:sp>
      <p:sp>
        <p:nvSpPr>
          <p:cNvPr id="6" name="object 6"/>
          <p:cNvSpPr txBox="1">
            <a:spLocks noGrp="1"/>
          </p:cNvSpPr>
          <p:nvPr>
            <p:ph type="title"/>
          </p:nvPr>
        </p:nvSpPr>
        <p:spPr>
          <a:xfrm>
            <a:off x="569290" y="1581721"/>
            <a:ext cx="6745911" cy="425116"/>
          </a:xfrm>
          <a:prstGeom prst="rect">
            <a:avLst/>
          </a:prstGeom>
        </p:spPr>
        <p:txBody>
          <a:bodyPr vert="horz" wrap="square" lIns="0" tIns="9525" rIns="0" bIns="0" rtlCol="0">
            <a:spAutoFit/>
          </a:bodyPr>
          <a:lstStyle/>
          <a:p>
            <a:pPr marL="9525" algn="ctr">
              <a:spcBef>
                <a:spcPts val="75"/>
              </a:spcBef>
            </a:pPr>
            <a:r>
              <a:rPr dirty="0"/>
              <a:t>Bad: Salience </a:t>
            </a:r>
            <a:r>
              <a:rPr spc="-4" dirty="0"/>
              <a:t>due to</a:t>
            </a:r>
            <a:r>
              <a:rPr spc="-116" dirty="0"/>
              <a:t> </a:t>
            </a:r>
            <a:r>
              <a:rPr lang="en-US" spc="-116" dirty="0"/>
              <a:t>Cultural </a:t>
            </a:r>
            <a:r>
              <a:rPr spc="-60" dirty="0"/>
              <a:t>Taboos</a:t>
            </a:r>
          </a:p>
        </p:txBody>
      </p:sp>
      <p:sp>
        <p:nvSpPr>
          <p:cNvPr id="7" name="object 7"/>
          <p:cNvSpPr txBox="1"/>
          <p:nvPr/>
        </p:nvSpPr>
        <p:spPr>
          <a:xfrm>
            <a:off x="569290" y="2589466"/>
            <a:ext cx="7517606" cy="3168784"/>
          </a:xfrm>
          <a:prstGeom prst="rect">
            <a:avLst/>
          </a:prstGeom>
        </p:spPr>
        <p:txBody>
          <a:bodyPr vert="horz" wrap="square" lIns="0" tIns="10001" rIns="0" bIns="0" rtlCol="0">
            <a:spAutoFit/>
          </a:bodyPr>
          <a:lstStyle/>
          <a:p>
            <a:pPr marL="180975" indent="-171450">
              <a:spcBef>
                <a:spcPts val="79"/>
              </a:spcBef>
              <a:buFont typeface="Arial"/>
              <a:buChar char="•"/>
              <a:tabLst>
                <a:tab pos="180975" algn="l"/>
              </a:tabLst>
            </a:pPr>
            <a:r>
              <a:rPr sz="2400" dirty="0">
                <a:solidFill>
                  <a:srgbClr val="FFFFFF"/>
                </a:solidFill>
                <a:latin typeface="Trebuchet MS"/>
                <a:cs typeface="Trebuchet MS"/>
              </a:rPr>
              <a:t>SEX, </a:t>
            </a:r>
            <a:r>
              <a:rPr sz="2400" spc="-4" dirty="0">
                <a:solidFill>
                  <a:srgbClr val="FFFFFF"/>
                </a:solidFill>
                <a:latin typeface="Trebuchet MS"/>
                <a:cs typeface="Trebuchet MS"/>
              </a:rPr>
              <a:t>SEX, </a:t>
            </a:r>
            <a:r>
              <a:rPr sz="2400" dirty="0">
                <a:solidFill>
                  <a:srgbClr val="FFFFFF"/>
                </a:solidFill>
                <a:latin typeface="Trebuchet MS"/>
                <a:cs typeface="Trebuchet MS"/>
              </a:rPr>
              <a:t>SEX</a:t>
            </a:r>
            <a:endParaRPr sz="2400" dirty="0">
              <a:latin typeface="Trebuchet MS"/>
              <a:cs typeface="Trebuchet MS"/>
            </a:endParaRPr>
          </a:p>
          <a:p>
            <a:pPr>
              <a:spcBef>
                <a:spcPts val="26"/>
              </a:spcBef>
              <a:buClr>
                <a:srgbClr val="FFFFFF"/>
              </a:buClr>
              <a:buFont typeface="Arial"/>
              <a:buChar char="•"/>
            </a:pPr>
            <a:endParaRPr sz="3563" dirty="0">
              <a:latin typeface="Times New Roman"/>
              <a:cs typeface="Times New Roman"/>
            </a:endParaRPr>
          </a:p>
          <a:p>
            <a:pPr marL="180975" marR="3810" indent="-171450">
              <a:lnSpc>
                <a:spcPts val="2595"/>
              </a:lnSpc>
              <a:buFont typeface="Arial"/>
              <a:buChar char="•"/>
              <a:tabLst>
                <a:tab pos="180975" algn="l"/>
              </a:tabLst>
            </a:pPr>
            <a:r>
              <a:rPr sz="2400" spc="-4" dirty="0">
                <a:solidFill>
                  <a:srgbClr val="FFFFFF"/>
                </a:solidFill>
                <a:latin typeface="Trebuchet MS"/>
                <a:cs typeface="Trebuchet MS"/>
              </a:rPr>
              <a:t>Need to </a:t>
            </a:r>
            <a:r>
              <a:rPr sz="2400" dirty="0">
                <a:solidFill>
                  <a:srgbClr val="FFFFFF"/>
                </a:solidFill>
                <a:latin typeface="Trebuchet MS"/>
                <a:cs typeface="Trebuchet MS"/>
              </a:rPr>
              <a:t>find a </a:t>
            </a:r>
            <a:r>
              <a:rPr sz="2400" spc="-4" dirty="0">
                <a:solidFill>
                  <a:srgbClr val="FFFFFF"/>
                </a:solidFill>
                <a:latin typeface="Trebuchet MS"/>
                <a:cs typeface="Trebuchet MS"/>
              </a:rPr>
              <a:t>balance </a:t>
            </a:r>
            <a:r>
              <a:rPr sz="2400" dirty="0">
                <a:solidFill>
                  <a:srgbClr val="FFFFFF"/>
                </a:solidFill>
                <a:latin typeface="Trebuchet MS"/>
                <a:cs typeface="Trebuchet MS"/>
              </a:rPr>
              <a:t>between </a:t>
            </a:r>
            <a:r>
              <a:rPr sz="2400" spc="-4" dirty="0">
                <a:solidFill>
                  <a:srgbClr val="FFFFFF"/>
                </a:solidFill>
                <a:latin typeface="Trebuchet MS"/>
                <a:cs typeface="Trebuchet MS"/>
              </a:rPr>
              <a:t>RQs and CQs </a:t>
            </a:r>
            <a:r>
              <a:rPr sz="2400" dirty="0">
                <a:solidFill>
                  <a:srgbClr val="FFFFFF"/>
                </a:solidFill>
                <a:latin typeface="Trebuchet MS"/>
                <a:cs typeface="Trebuchet MS"/>
              </a:rPr>
              <a:t>without  </a:t>
            </a:r>
            <a:r>
              <a:rPr sz="2400" spc="-4" dirty="0">
                <a:solidFill>
                  <a:srgbClr val="FFFFFF"/>
                </a:solidFill>
                <a:latin typeface="Trebuchet MS"/>
                <a:cs typeface="Trebuchet MS"/>
              </a:rPr>
              <a:t>allowing the CQs </a:t>
            </a:r>
            <a:r>
              <a:rPr sz="2400" dirty="0">
                <a:solidFill>
                  <a:srgbClr val="FFFFFF"/>
                </a:solidFill>
                <a:latin typeface="Trebuchet MS"/>
                <a:cs typeface="Trebuchet MS"/>
              </a:rPr>
              <a:t>to become </a:t>
            </a:r>
            <a:r>
              <a:rPr lang="en-US" sz="2400" dirty="0">
                <a:solidFill>
                  <a:srgbClr val="FFFFFF"/>
                </a:solidFill>
                <a:latin typeface="Trebuchet MS"/>
                <a:cs typeface="Trebuchet MS"/>
              </a:rPr>
              <a:t>more evocative than the</a:t>
            </a:r>
            <a:r>
              <a:rPr sz="2400" spc="-23" dirty="0">
                <a:solidFill>
                  <a:srgbClr val="FFFFFF"/>
                </a:solidFill>
                <a:latin typeface="Trebuchet MS"/>
                <a:cs typeface="Trebuchet MS"/>
              </a:rPr>
              <a:t> </a:t>
            </a:r>
            <a:r>
              <a:rPr sz="2400" spc="-4" dirty="0">
                <a:solidFill>
                  <a:srgbClr val="FFFFFF"/>
                </a:solidFill>
                <a:latin typeface="Trebuchet MS"/>
                <a:cs typeface="Trebuchet MS"/>
              </a:rPr>
              <a:t>RQs.</a:t>
            </a:r>
            <a:endParaRPr sz="2400" dirty="0">
              <a:latin typeface="Trebuchet MS"/>
              <a:cs typeface="Trebuchet MS"/>
            </a:endParaRPr>
          </a:p>
          <a:p>
            <a:pPr>
              <a:spcBef>
                <a:spcPts val="11"/>
              </a:spcBef>
              <a:buClr>
                <a:srgbClr val="FFFFFF"/>
              </a:buClr>
              <a:buFont typeface="Arial"/>
              <a:buChar char="•"/>
            </a:pPr>
            <a:endParaRPr sz="3263" dirty="0">
              <a:latin typeface="Times New Roman"/>
              <a:cs typeface="Times New Roman"/>
            </a:endParaRPr>
          </a:p>
          <a:p>
            <a:pPr marL="180975" indent="-171450">
              <a:spcBef>
                <a:spcPts val="4"/>
              </a:spcBef>
              <a:buFont typeface="Arial"/>
              <a:buChar char="•"/>
              <a:tabLst>
                <a:tab pos="180975" algn="l"/>
              </a:tabLst>
            </a:pPr>
            <a:r>
              <a:rPr sz="2400" dirty="0">
                <a:solidFill>
                  <a:srgbClr val="FFFFFF"/>
                </a:solidFill>
                <a:latin typeface="Trebuchet MS"/>
                <a:cs typeface="Trebuchet MS"/>
              </a:rPr>
              <a:t>Exception: Sex offenders in</a:t>
            </a:r>
            <a:r>
              <a:rPr sz="2400" spc="-34" dirty="0">
                <a:solidFill>
                  <a:srgbClr val="FFFFFF"/>
                </a:solidFill>
                <a:latin typeface="Trebuchet MS"/>
                <a:cs typeface="Trebuchet MS"/>
              </a:rPr>
              <a:t> </a:t>
            </a:r>
            <a:r>
              <a:rPr sz="2400" spc="-4" dirty="0">
                <a:solidFill>
                  <a:srgbClr val="FFFFFF"/>
                </a:solidFill>
                <a:latin typeface="Trebuchet MS"/>
                <a:cs typeface="Trebuchet MS"/>
              </a:rPr>
              <a:t>treatment</a:t>
            </a:r>
            <a:r>
              <a:rPr lang="en-US" sz="2400" spc="-4" dirty="0">
                <a:solidFill>
                  <a:srgbClr val="FFFFFF"/>
                </a:solidFill>
                <a:latin typeface="Trebuchet MS"/>
                <a:cs typeface="Trebuchet MS"/>
              </a:rPr>
              <a:t> constantly hear about sex so may not be as reactive.</a:t>
            </a:r>
            <a:endParaRPr sz="2400" dirty="0">
              <a:latin typeface="Trebuchet MS"/>
              <a:cs typeface="Trebuchet M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35150"/>
            <a:ext cx="7828407" cy="241172"/>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7939278" y="2335150"/>
            <a:ext cx="1202436" cy="10858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0" y="1314450"/>
            <a:ext cx="7828598" cy="1026795"/>
          </a:xfrm>
          <a:custGeom>
            <a:avLst/>
            <a:gdLst/>
            <a:ahLst/>
            <a:cxnLst/>
            <a:rect l="l" t="t" r="r" b="b"/>
            <a:pathLst>
              <a:path w="10438130" h="1369060">
                <a:moveTo>
                  <a:pt x="0" y="1368552"/>
                </a:moveTo>
                <a:lnTo>
                  <a:pt x="10437876" y="1368552"/>
                </a:lnTo>
                <a:lnTo>
                  <a:pt x="10437876" y="0"/>
                </a:lnTo>
                <a:lnTo>
                  <a:pt x="0" y="0"/>
                </a:lnTo>
                <a:lnTo>
                  <a:pt x="0" y="1368552"/>
                </a:lnTo>
                <a:close/>
              </a:path>
            </a:pathLst>
          </a:custGeom>
          <a:solidFill>
            <a:srgbClr val="252525"/>
          </a:solidFill>
        </p:spPr>
        <p:txBody>
          <a:bodyPr wrap="square" lIns="0" tIns="0" rIns="0" bIns="0" rtlCol="0"/>
          <a:lstStyle/>
          <a:p>
            <a:endParaRPr dirty="0"/>
          </a:p>
        </p:txBody>
      </p:sp>
      <p:sp>
        <p:nvSpPr>
          <p:cNvPr id="5" name="object 5"/>
          <p:cNvSpPr/>
          <p:nvPr/>
        </p:nvSpPr>
        <p:spPr>
          <a:xfrm>
            <a:off x="7939279" y="1314450"/>
            <a:ext cx="1202531" cy="1026795"/>
          </a:xfrm>
          <a:custGeom>
            <a:avLst/>
            <a:gdLst/>
            <a:ahLst/>
            <a:cxnLst/>
            <a:rect l="l" t="t" r="r" b="b"/>
            <a:pathLst>
              <a:path w="1603375" h="1369060">
                <a:moveTo>
                  <a:pt x="0" y="1368552"/>
                </a:moveTo>
                <a:lnTo>
                  <a:pt x="1603248" y="1368552"/>
                </a:lnTo>
                <a:lnTo>
                  <a:pt x="1603248" y="0"/>
                </a:lnTo>
                <a:lnTo>
                  <a:pt x="0" y="0"/>
                </a:lnTo>
                <a:lnTo>
                  <a:pt x="0" y="1368552"/>
                </a:lnTo>
                <a:close/>
              </a:path>
            </a:pathLst>
          </a:custGeom>
          <a:solidFill>
            <a:srgbClr val="EF9315"/>
          </a:solidFill>
        </p:spPr>
        <p:txBody>
          <a:bodyPr wrap="square" lIns="0" tIns="0" rIns="0" bIns="0" rtlCol="0"/>
          <a:lstStyle/>
          <a:p>
            <a:endParaRPr dirty="0"/>
          </a:p>
        </p:txBody>
      </p:sp>
      <p:sp>
        <p:nvSpPr>
          <p:cNvPr id="6" name="object 6"/>
          <p:cNvSpPr txBox="1">
            <a:spLocks noGrp="1"/>
          </p:cNvSpPr>
          <p:nvPr>
            <p:ph type="title"/>
          </p:nvPr>
        </p:nvSpPr>
        <p:spPr>
          <a:xfrm>
            <a:off x="569290" y="1581721"/>
            <a:ext cx="5747385" cy="425116"/>
          </a:xfrm>
          <a:prstGeom prst="rect">
            <a:avLst/>
          </a:prstGeom>
        </p:spPr>
        <p:txBody>
          <a:bodyPr vert="horz" wrap="square" lIns="0" tIns="9525" rIns="0" bIns="0" rtlCol="0">
            <a:spAutoFit/>
          </a:bodyPr>
          <a:lstStyle/>
          <a:p>
            <a:pPr marL="9525">
              <a:spcBef>
                <a:spcPts val="75"/>
              </a:spcBef>
            </a:pPr>
            <a:r>
              <a:rPr dirty="0"/>
              <a:t>Bad </a:t>
            </a:r>
            <a:r>
              <a:rPr spc="-4" dirty="0"/>
              <a:t>and Good: </a:t>
            </a:r>
            <a:r>
              <a:rPr dirty="0"/>
              <a:t>Salience </a:t>
            </a:r>
            <a:r>
              <a:rPr spc="-4" dirty="0"/>
              <a:t>due to</a:t>
            </a:r>
            <a:r>
              <a:rPr spc="-68" dirty="0"/>
              <a:t> </a:t>
            </a:r>
            <a:r>
              <a:rPr u="sng" dirty="0"/>
              <a:t>Doubt</a:t>
            </a:r>
          </a:p>
        </p:txBody>
      </p:sp>
      <p:sp>
        <p:nvSpPr>
          <p:cNvPr id="7" name="object 7"/>
          <p:cNvSpPr txBox="1"/>
          <p:nvPr/>
        </p:nvSpPr>
        <p:spPr>
          <a:xfrm>
            <a:off x="171451" y="2595182"/>
            <a:ext cx="8572499" cy="3557288"/>
          </a:xfrm>
          <a:prstGeom prst="rect">
            <a:avLst/>
          </a:prstGeom>
        </p:spPr>
        <p:txBody>
          <a:bodyPr vert="horz" wrap="square" lIns="0" tIns="9049" rIns="0" bIns="0" rtlCol="0">
            <a:spAutoFit/>
          </a:bodyPr>
          <a:lstStyle/>
          <a:p>
            <a:pPr marL="180975" indent="-171450">
              <a:spcBef>
                <a:spcPts val="71"/>
              </a:spcBef>
              <a:buFont typeface="Arial"/>
              <a:buChar char="•"/>
              <a:tabLst>
                <a:tab pos="180975" algn="l"/>
              </a:tabLst>
            </a:pPr>
            <a:r>
              <a:rPr sz="2400" spc="-8" dirty="0">
                <a:solidFill>
                  <a:srgbClr val="FFFFFF"/>
                </a:solidFill>
                <a:latin typeface="Trebuchet MS"/>
                <a:cs typeface="Trebuchet MS"/>
              </a:rPr>
              <a:t>Additional processing, additional</a:t>
            </a:r>
            <a:r>
              <a:rPr sz="2400" spc="71" dirty="0">
                <a:solidFill>
                  <a:srgbClr val="FFFFFF"/>
                </a:solidFill>
                <a:latin typeface="Trebuchet MS"/>
                <a:cs typeface="Trebuchet MS"/>
              </a:rPr>
              <a:t> </a:t>
            </a:r>
            <a:r>
              <a:rPr sz="2400" spc="-8" dirty="0">
                <a:solidFill>
                  <a:srgbClr val="FFFFFF"/>
                </a:solidFill>
                <a:latin typeface="Trebuchet MS"/>
                <a:cs typeface="Trebuchet MS"/>
              </a:rPr>
              <a:t>attention</a:t>
            </a:r>
            <a:r>
              <a:rPr lang="en-US" sz="2400" spc="-8" dirty="0">
                <a:solidFill>
                  <a:srgbClr val="FFFFFF"/>
                </a:solidFill>
                <a:latin typeface="Trebuchet MS"/>
                <a:cs typeface="Trebuchet MS"/>
              </a:rPr>
              <a:t> required</a:t>
            </a:r>
            <a:r>
              <a:rPr sz="2400" spc="-8" dirty="0">
                <a:solidFill>
                  <a:srgbClr val="FFFFFF"/>
                </a:solidFill>
                <a:latin typeface="Trebuchet MS"/>
                <a:cs typeface="Trebuchet MS"/>
              </a:rPr>
              <a:t>.</a:t>
            </a:r>
            <a:endParaRPr sz="2400" dirty="0">
              <a:latin typeface="Trebuchet MS"/>
              <a:cs typeface="Trebuchet MS"/>
            </a:endParaRPr>
          </a:p>
          <a:p>
            <a:pPr marL="180975" indent="-171450">
              <a:spcBef>
                <a:spcPts val="1901"/>
              </a:spcBef>
              <a:buFont typeface="Arial"/>
              <a:buChar char="•"/>
              <a:tabLst>
                <a:tab pos="180975" algn="l"/>
              </a:tabLst>
            </a:pPr>
            <a:r>
              <a:rPr sz="2400" spc="-4" dirty="0">
                <a:solidFill>
                  <a:srgbClr val="FFFFFF"/>
                </a:solidFill>
                <a:latin typeface="Trebuchet MS"/>
                <a:cs typeface="Trebuchet MS"/>
              </a:rPr>
              <a:t>Bad for</a:t>
            </a:r>
            <a:r>
              <a:rPr sz="2400" spc="4" dirty="0">
                <a:solidFill>
                  <a:srgbClr val="FFFFFF"/>
                </a:solidFill>
                <a:latin typeface="Trebuchet MS"/>
                <a:cs typeface="Trebuchet MS"/>
              </a:rPr>
              <a:t> </a:t>
            </a:r>
            <a:r>
              <a:rPr sz="2400" spc="-8" dirty="0">
                <a:solidFill>
                  <a:srgbClr val="FFFFFF"/>
                </a:solidFill>
                <a:latin typeface="Trebuchet MS"/>
                <a:cs typeface="Trebuchet MS"/>
              </a:rPr>
              <a:t>RQs.</a:t>
            </a:r>
            <a:endParaRPr sz="2400" dirty="0">
              <a:latin typeface="Trebuchet MS"/>
              <a:cs typeface="Trebuchet MS"/>
            </a:endParaRPr>
          </a:p>
          <a:p>
            <a:pPr marL="695325">
              <a:spcBef>
                <a:spcPts val="495"/>
              </a:spcBef>
            </a:pPr>
            <a:r>
              <a:rPr sz="2400" spc="-19" dirty="0">
                <a:solidFill>
                  <a:srgbClr val="FFFFFF"/>
                </a:solidFill>
                <a:latin typeface="Trebuchet MS"/>
                <a:cs typeface="Trebuchet MS"/>
              </a:rPr>
              <a:t>Problem</a:t>
            </a:r>
            <a:r>
              <a:rPr lang="en-US" sz="2400" spc="-19" dirty="0">
                <a:solidFill>
                  <a:srgbClr val="FFFFFF"/>
                </a:solidFill>
                <a:latin typeface="Trebuchet MS"/>
                <a:cs typeface="Trebuchet MS"/>
              </a:rPr>
              <a:t>atic</a:t>
            </a:r>
            <a:r>
              <a:rPr sz="2400" spc="-19" dirty="0">
                <a:solidFill>
                  <a:srgbClr val="FFFFFF"/>
                </a:solidFill>
                <a:latin typeface="Trebuchet MS"/>
                <a:cs typeface="Trebuchet MS"/>
              </a:rPr>
              <a:t> </a:t>
            </a:r>
            <a:r>
              <a:rPr sz="2400" spc="-8" dirty="0">
                <a:solidFill>
                  <a:srgbClr val="FFFFFF"/>
                </a:solidFill>
                <a:latin typeface="Trebuchet MS"/>
                <a:cs typeface="Trebuchet MS"/>
              </a:rPr>
              <a:t>with </a:t>
            </a:r>
            <a:r>
              <a:rPr sz="2400" spc="-4" dirty="0">
                <a:solidFill>
                  <a:srgbClr val="FFFFFF"/>
                </a:solidFill>
                <a:latin typeface="Trebuchet MS"/>
                <a:cs typeface="Trebuchet MS"/>
              </a:rPr>
              <a:t>screening</a:t>
            </a:r>
            <a:r>
              <a:rPr sz="2400" spc="26" dirty="0">
                <a:solidFill>
                  <a:srgbClr val="FFFFFF"/>
                </a:solidFill>
                <a:latin typeface="Trebuchet MS"/>
                <a:cs typeface="Trebuchet MS"/>
              </a:rPr>
              <a:t> </a:t>
            </a:r>
            <a:r>
              <a:rPr sz="2400" spc="-8" dirty="0">
                <a:solidFill>
                  <a:srgbClr val="FFFFFF"/>
                </a:solidFill>
                <a:latin typeface="Trebuchet MS"/>
                <a:cs typeface="Trebuchet MS"/>
              </a:rPr>
              <a:t>exams</a:t>
            </a:r>
            <a:endParaRPr sz="2400" dirty="0">
              <a:latin typeface="Trebuchet MS"/>
              <a:cs typeface="Trebuchet MS"/>
            </a:endParaRPr>
          </a:p>
          <a:p>
            <a:pPr marL="1381125" marR="3810" indent="-685800">
              <a:lnSpc>
                <a:spcPct val="119600"/>
              </a:lnSpc>
              <a:spcBef>
                <a:spcPts val="11"/>
              </a:spcBef>
            </a:pPr>
            <a:r>
              <a:rPr sz="2400" spc="-19" dirty="0">
                <a:solidFill>
                  <a:srgbClr val="FFFFFF"/>
                </a:solidFill>
                <a:latin typeface="Trebuchet MS"/>
                <a:cs typeface="Trebuchet MS"/>
              </a:rPr>
              <a:t>Problem </a:t>
            </a:r>
            <a:r>
              <a:rPr sz="2400" spc="-8" dirty="0">
                <a:solidFill>
                  <a:srgbClr val="FFFFFF"/>
                </a:solidFill>
                <a:latin typeface="Trebuchet MS"/>
                <a:cs typeface="Trebuchet MS"/>
              </a:rPr>
              <a:t>with RQs that call </a:t>
            </a:r>
            <a:r>
              <a:rPr sz="2400" spc="-4" dirty="0">
                <a:solidFill>
                  <a:srgbClr val="FFFFFF"/>
                </a:solidFill>
                <a:latin typeface="Trebuchet MS"/>
                <a:cs typeface="Trebuchet MS"/>
              </a:rPr>
              <a:t>for </a:t>
            </a:r>
            <a:r>
              <a:rPr sz="2400" spc="-8" dirty="0">
                <a:solidFill>
                  <a:srgbClr val="FFFFFF"/>
                </a:solidFill>
                <a:latin typeface="Trebuchet MS"/>
                <a:cs typeface="Trebuchet MS"/>
              </a:rPr>
              <a:t>subjective interpretation</a:t>
            </a:r>
            <a:endParaRPr lang="en-US" sz="2400" spc="-8" dirty="0">
              <a:solidFill>
                <a:srgbClr val="FFFFFF"/>
              </a:solidFill>
              <a:latin typeface="Trebuchet MS"/>
              <a:cs typeface="Trebuchet MS"/>
            </a:endParaRPr>
          </a:p>
          <a:p>
            <a:pPr marL="1381125" marR="3810" indent="-685800">
              <a:lnSpc>
                <a:spcPct val="119600"/>
              </a:lnSpc>
              <a:spcBef>
                <a:spcPts val="11"/>
              </a:spcBef>
            </a:pPr>
            <a:r>
              <a:rPr lang="en-US" sz="2400" spc="-8" dirty="0">
                <a:solidFill>
                  <a:srgbClr val="FFFFFF"/>
                </a:solidFill>
                <a:latin typeface="Trebuchet MS"/>
                <a:cs typeface="Trebuchet MS"/>
              </a:rPr>
              <a:t>	“Did you use excessive force?”</a:t>
            </a:r>
            <a:r>
              <a:rPr sz="2400" spc="-8" dirty="0">
                <a:solidFill>
                  <a:srgbClr val="FFFFFF"/>
                </a:solidFill>
                <a:latin typeface="Trebuchet MS"/>
                <a:cs typeface="Trebuchet MS"/>
              </a:rPr>
              <a:t>  </a:t>
            </a:r>
            <a:endParaRPr lang="en-US" sz="2400" spc="-8" dirty="0">
              <a:solidFill>
                <a:srgbClr val="FFFFFF"/>
              </a:solidFill>
              <a:latin typeface="Trebuchet MS"/>
              <a:cs typeface="Trebuchet MS"/>
            </a:endParaRPr>
          </a:p>
          <a:p>
            <a:pPr marL="1381125" marR="3810" indent="-685800">
              <a:lnSpc>
                <a:spcPct val="119600"/>
              </a:lnSpc>
              <a:spcBef>
                <a:spcPts val="11"/>
              </a:spcBef>
            </a:pPr>
            <a:r>
              <a:rPr sz="2400" spc="-38" dirty="0">
                <a:solidFill>
                  <a:srgbClr val="FFFFFF"/>
                </a:solidFill>
                <a:latin typeface="Trebuchet MS"/>
                <a:cs typeface="Trebuchet MS"/>
              </a:rPr>
              <a:t>Value </a:t>
            </a:r>
            <a:r>
              <a:rPr sz="2400" spc="-4" dirty="0">
                <a:solidFill>
                  <a:srgbClr val="FFFFFF"/>
                </a:solidFill>
                <a:latin typeface="Trebuchet MS"/>
                <a:cs typeface="Trebuchet MS"/>
              </a:rPr>
              <a:t>of behaviorally </a:t>
            </a:r>
            <a:r>
              <a:rPr sz="2400" spc="-8" dirty="0">
                <a:solidFill>
                  <a:srgbClr val="FFFFFF"/>
                </a:solidFill>
                <a:latin typeface="Trebuchet MS"/>
                <a:cs typeface="Trebuchet MS"/>
              </a:rPr>
              <a:t>descriptive</a:t>
            </a:r>
            <a:r>
              <a:rPr sz="2400" spc="83" dirty="0">
                <a:solidFill>
                  <a:srgbClr val="FFFFFF"/>
                </a:solidFill>
                <a:latin typeface="Trebuchet MS"/>
                <a:cs typeface="Trebuchet MS"/>
              </a:rPr>
              <a:t> </a:t>
            </a:r>
            <a:r>
              <a:rPr sz="2400" spc="-8" dirty="0">
                <a:solidFill>
                  <a:srgbClr val="FFFFFF"/>
                </a:solidFill>
                <a:latin typeface="Trebuchet MS"/>
                <a:cs typeface="Trebuchet MS"/>
              </a:rPr>
              <a:t>RQs</a:t>
            </a:r>
            <a:endParaRPr sz="2400" dirty="0">
              <a:latin typeface="Trebuchet MS"/>
              <a:cs typeface="Trebuchet MS"/>
            </a:endParaRPr>
          </a:p>
          <a:p>
            <a:pPr marL="260985" indent="-251460">
              <a:spcBef>
                <a:spcPts val="495"/>
              </a:spcBef>
              <a:buFont typeface="Arial"/>
              <a:buChar char="•"/>
              <a:tabLst>
                <a:tab pos="260509" algn="l"/>
                <a:tab pos="260985" algn="l"/>
              </a:tabLst>
            </a:pPr>
            <a:r>
              <a:rPr sz="2400" spc="-4" dirty="0">
                <a:solidFill>
                  <a:srgbClr val="FFFFFF"/>
                </a:solidFill>
                <a:latin typeface="Trebuchet MS"/>
                <a:cs typeface="Trebuchet MS"/>
              </a:rPr>
              <a:t>Good for </a:t>
            </a:r>
            <a:r>
              <a:rPr sz="2400" spc="-8" dirty="0">
                <a:solidFill>
                  <a:srgbClr val="FFFFFF"/>
                </a:solidFill>
                <a:latin typeface="Trebuchet MS"/>
                <a:cs typeface="Trebuchet MS"/>
              </a:rPr>
              <a:t>CQs </a:t>
            </a:r>
            <a:r>
              <a:rPr sz="2400" spc="-4" dirty="0">
                <a:solidFill>
                  <a:srgbClr val="FFFFFF"/>
                </a:solidFill>
                <a:latin typeface="Trebuchet MS"/>
                <a:cs typeface="Trebuchet MS"/>
              </a:rPr>
              <a:t>(broad, ambiguous, long time periods,</a:t>
            </a:r>
            <a:r>
              <a:rPr sz="2400" spc="-15" dirty="0">
                <a:solidFill>
                  <a:srgbClr val="FFFFFF"/>
                </a:solidFill>
                <a:latin typeface="Trebuchet MS"/>
                <a:cs typeface="Trebuchet MS"/>
              </a:rPr>
              <a:t> </a:t>
            </a:r>
            <a:r>
              <a:rPr sz="2400" spc="-4" dirty="0">
                <a:solidFill>
                  <a:srgbClr val="FFFFFF"/>
                </a:solidFill>
                <a:latin typeface="Trebuchet MS"/>
                <a:cs typeface="Trebuchet MS"/>
              </a:rPr>
              <a:t>hypothetical)</a:t>
            </a:r>
            <a:endParaRPr sz="2400" dirty="0">
              <a:latin typeface="Trebuchet MS"/>
              <a:cs typeface="Trebuchet M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35150"/>
            <a:ext cx="7828407" cy="241172"/>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7939278" y="2335150"/>
            <a:ext cx="1202436" cy="10858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0" y="1314450"/>
            <a:ext cx="7828598" cy="1026795"/>
          </a:xfrm>
          <a:custGeom>
            <a:avLst/>
            <a:gdLst/>
            <a:ahLst/>
            <a:cxnLst/>
            <a:rect l="l" t="t" r="r" b="b"/>
            <a:pathLst>
              <a:path w="10438130" h="1369060">
                <a:moveTo>
                  <a:pt x="0" y="1368552"/>
                </a:moveTo>
                <a:lnTo>
                  <a:pt x="10437876" y="1368552"/>
                </a:lnTo>
                <a:lnTo>
                  <a:pt x="10437876" y="0"/>
                </a:lnTo>
                <a:lnTo>
                  <a:pt x="0" y="0"/>
                </a:lnTo>
                <a:lnTo>
                  <a:pt x="0" y="1368552"/>
                </a:lnTo>
                <a:close/>
              </a:path>
            </a:pathLst>
          </a:custGeom>
          <a:solidFill>
            <a:srgbClr val="252525"/>
          </a:solidFill>
        </p:spPr>
        <p:txBody>
          <a:bodyPr wrap="square" lIns="0" tIns="0" rIns="0" bIns="0" rtlCol="0"/>
          <a:lstStyle/>
          <a:p>
            <a:endParaRPr dirty="0"/>
          </a:p>
        </p:txBody>
      </p:sp>
      <p:sp>
        <p:nvSpPr>
          <p:cNvPr id="5" name="object 5"/>
          <p:cNvSpPr/>
          <p:nvPr/>
        </p:nvSpPr>
        <p:spPr>
          <a:xfrm>
            <a:off x="7939279" y="1314450"/>
            <a:ext cx="1202531" cy="1026795"/>
          </a:xfrm>
          <a:custGeom>
            <a:avLst/>
            <a:gdLst/>
            <a:ahLst/>
            <a:cxnLst/>
            <a:rect l="l" t="t" r="r" b="b"/>
            <a:pathLst>
              <a:path w="1603375" h="1369060">
                <a:moveTo>
                  <a:pt x="0" y="1368552"/>
                </a:moveTo>
                <a:lnTo>
                  <a:pt x="1603248" y="1368552"/>
                </a:lnTo>
                <a:lnTo>
                  <a:pt x="1603248" y="0"/>
                </a:lnTo>
                <a:lnTo>
                  <a:pt x="0" y="0"/>
                </a:lnTo>
                <a:lnTo>
                  <a:pt x="0" y="1368552"/>
                </a:lnTo>
                <a:close/>
              </a:path>
            </a:pathLst>
          </a:custGeom>
          <a:solidFill>
            <a:srgbClr val="EF9315"/>
          </a:solidFill>
        </p:spPr>
        <p:txBody>
          <a:bodyPr wrap="square" lIns="0" tIns="0" rIns="0" bIns="0" rtlCol="0"/>
          <a:lstStyle/>
          <a:p>
            <a:endParaRPr dirty="0"/>
          </a:p>
        </p:txBody>
      </p:sp>
      <p:sp>
        <p:nvSpPr>
          <p:cNvPr id="6" name="object 6"/>
          <p:cNvSpPr txBox="1">
            <a:spLocks noGrp="1"/>
          </p:cNvSpPr>
          <p:nvPr>
            <p:ph type="title"/>
          </p:nvPr>
        </p:nvSpPr>
        <p:spPr>
          <a:xfrm>
            <a:off x="569290" y="1581721"/>
            <a:ext cx="6962775" cy="425116"/>
          </a:xfrm>
          <a:prstGeom prst="rect">
            <a:avLst/>
          </a:prstGeom>
        </p:spPr>
        <p:txBody>
          <a:bodyPr vert="horz" wrap="square" lIns="0" tIns="9525" rIns="0" bIns="0" rtlCol="0">
            <a:spAutoFit/>
          </a:bodyPr>
          <a:lstStyle/>
          <a:p>
            <a:pPr marL="9525">
              <a:spcBef>
                <a:spcPts val="75"/>
              </a:spcBef>
            </a:pPr>
            <a:r>
              <a:rPr dirty="0"/>
              <a:t>Bad </a:t>
            </a:r>
            <a:r>
              <a:rPr spc="-4" dirty="0"/>
              <a:t>and Good: </a:t>
            </a:r>
            <a:r>
              <a:rPr dirty="0"/>
              <a:t>Salience </a:t>
            </a:r>
            <a:r>
              <a:rPr spc="-4" dirty="0"/>
              <a:t>due to </a:t>
            </a:r>
            <a:r>
              <a:rPr spc="-86" dirty="0"/>
              <a:t>Task</a:t>
            </a:r>
            <a:r>
              <a:rPr spc="-109" dirty="0"/>
              <a:t> </a:t>
            </a:r>
            <a:r>
              <a:rPr spc="-4" dirty="0"/>
              <a:t>Demands</a:t>
            </a:r>
          </a:p>
        </p:txBody>
      </p:sp>
      <p:sp>
        <p:nvSpPr>
          <p:cNvPr id="7" name="object 7"/>
          <p:cNvSpPr txBox="1"/>
          <p:nvPr/>
        </p:nvSpPr>
        <p:spPr>
          <a:xfrm>
            <a:off x="342901" y="2589467"/>
            <a:ext cx="8229599" cy="1625926"/>
          </a:xfrm>
          <a:prstGeom prst="rect">
            <a:avLst/>
          </a:prstGeom>
        </p:spPr>
        <p:txBody>
          <a:bodyPr vert="horz" wrap="square" lIns="0" tIns="10001" rIns="0" bIns="0" rtlCol="0">
            <a:spAutoFit/>
          </a:bodyPr>
          <a:lstStyle/>
          <a:p>
            <a:pPr marL="9525">
              <a:spcBef>
                <a:spcPts val="79"/>
              </a:spcBef>
            </a:pPr>
            <a:r>
              <a:rPr sz="2400" dirty="0">
                <a:solidFill>
                  <a:srgbClr val="FFFFFF"/>
                </a:solidFill>
                <a:latin typeface="Trebuchet MS"/>
                <a:cs typeface="Trebuchet MS"/>
              </a:rPr>
              <a:t>Bad: Complicated</a:t>
            </a:r>
            <a:r>
              <a:rPr sz="2400" spc="-8" dirty="0">
                <a:solidFill>
                  <a:srgbClr val="FFFFFF"/>
                </a:solidFill>
                <a:latin typeface="Trebuchet MS"/>
                <a:cs typeface="Trebuchet MS"/>
              </a:rPr>
              <a:t> </a:t>
            </a:r>
            <a:r>
              <a:rPr sz="2400" spc="-4" dirty="0">
                <a:solidFill>
                  <a:srgbClr val="FFFFFF"/>
                </a:solidFill>
                <a:latin typeface="Trebuchet MS"/>
                <a:cs typeface="Trebuchet MS"/>
              </a:rPr>
              <a:t>RQs</a:t>
            </a:r>
            <a:endParaRPr sz="2400" dirty="0">
              <a:latin typeface="Trebuchet MS"/>
              <a:cs typeface="Trebuchet MS"/>
            </a:endParaRPr>
          </a:p>
          <a:p>
            <a:pPr>
              <a:spcBef>
                <a:spcPts val="4"/>
              </a:spcBef>
            </a:pPr>
            <a:endParaRPr sz="3300" dirty="0">
              <a:latin typeface="Times New Roman"/>
              <a:cs typeface="Times New Roman"/>
            </a:endParaRPr>
          </a:p>
          <a:p>
            <a:pPr marL="9525"/>
            <a:r>
              <a:rPr sz="2400" spc="-4" dirty="0">
                <a:solidFill>
                  <a:srgbClr val="FFFFFF"/>
                </a:solidFill>
                <a:latin typeface="Trebuchet MS"/>
                <a:cs typeface="Trebuchet MS"/>
              </a:rPr>
              <a:t>Good: </a:t>
            </a:r>
            <a:r>
              <a:rPr lang="en-US" sz="2400" spc="-4" dirty="0">
                <a:solidFill>
                  <a:srgbClr val="FFFFFF"/>
                </a:solidFill>
                <a:latin typeface="Trebuchet MS"/>
                <a:cs typeface="Trebuchet MS"/>
              </a:rPr>
              <a:t>Comparison </a:t>
            </a:r>
            <a:r>
              <a:rPr sz="2400" dirty="0">
                <a:solidFill>
                  <a:srgbClr val="FFFFFF"/>
                </a:solidFill>
                <a:latin typeface="Trebuchet MS"/>
                <a:cs typeface="Trebuchet MS"/>
              </a:rPr>
              <a:t>Question</a:t>
            </a:r>
            <a:r>
              <a:rPr lang="en-US" sz="2400" dirty="0">
                <a:solidFill>
                  <a:srgbClr val="FFFFFF"/>
                </a:solidFill>
                <a:latin typeface="Trebuchet MS"/>
                <a:cs typeface="Trebuchet MS"/>
              </a:rPr>
              <a:t>s</a:t>
            </a:r>
            <a:r>
              <a:rPr sz="2400" dirty="0">
                <a:solidFill>
                  <a:srgbClr val="FFFFFF"/>
                </a:solidFill>
                <a:latin typeface="Trebuchet MS"/>
                <a:cs typeface="Trebuchet MS"/>
              </a:rPr>
              <a:t> </a:t>
            </a:r>
            <a:r>
              <a:rPr sz="2400" spc="-4" dirty="0">
                <a:solidFill>
                  <a:srgbClr val="FFFFFF"/>
                </a:solidFill>
                <a:latin typeface="Trebuchet MS"/>
                <a:cs typeface="Trebuchet MS"/>
              </a:rPr>
              <a:t>with unique instructions (e.g.,</a:t>
            </a:r>
            <a:r>
              <a:rPr sz="2400" spc="4" dirty="0">
                <a:solidFill>
                  <a:srgbClr val="FFFFFF"/>
                </a:solidFill>
                <a:latin typeface="Trebuchet MS"/>
                <a:cs typeface="Trebuchet MS"/>
              </a:rPr>
              <a:t> </a:t>
            </a:r>
            <a:r>
              <a:rPr sz="2400" dirty="0">
                <a:solidFill>
                  <a:srgbClr val="FFFFFF"/>
                </a:solidFill>
                <a:latin typeface="Trebuchet MS"/>
                <a:cs typeface="Trebuchet MS"/>
              </a:rPr>
              <a:t>DLCs)</a:t>
            </a:r>
            <a:r>
              <a:rPr lang="en-US" sz="2400" dirty="0">
                <a:solidFill>
                  <a:srgbClr val="FFFFFF"/>
                </a:solidFill>
                <a:latin typeface="Trebuchet MS"/>
                <a:cs typeface="Trebuchet MS"/>
              </a:rPr>
              <a:t>, personalized to include actual memories.</a:t>
            </a:r>
            <a:endParaRPr sz="2400" dirty="0">
              <a:latin typeface="Trebuchet MS"/>
              <a:cs typeface="Trebuchet M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35150"/>
            <a:ext cx="7828407" cy="241172"/>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7939278" y="2335150"/>
            <a:ext cx="1202436" cy="10858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0" y="1314450"/>
            <a:ext cx="7828598" cy="1026795"/>
          </a:xfrm>
          <a:custGeom>
            <a:avLst/>
            <a:gdLst/>
            <a:ahLst/>
            <a:cxnLst/>
            <a:rect l="l" t="t" r="r" b="b"/>
            <a:pathLst>
              <a:path w="10438130" h="1369060">
                <a:moveTo>
                  <a:pt x="0" y="1368552"/>
                </a:moveTo>
                <a:lnTo>
                  <a:pt x="10437876" y="1368552"/>
                </a:lnTo>
                <a:lnTo>
                  <a:pt x="10437876" y="0"/>
                </a:lnTo>
                <a:lnTo>
                  <a:pt x="0" y="0"/>
                </a:lnTo>
                <a:lnTo>
                  <a:pt x="0" y="1368552"/>
                </a:lnTo>
                <a:close/>
              </a:path>
            </a:pathLst>
          </a:custGeom>
          <a:solidFill>
            <a:srgbClr val="252525"/>
          </a:solidFill>
        </p:spPr>
        <p:txBody>
          <a:bodyPr wrap="square" lIns="0" tIns="0" rIns="0" bIns="0" rtlCol="0"/>
          <a:lstStyle/>
          <a:p>
            <a:endParaRPr dirty="0"/>
          </a:p>
        </p:txBody>
      </p:sp>
      <p:sp>
        <p:nvSpPr>
          <p:cNvPr id="5" name="object 5"/>
          <p:cNvSpPr/>
          <p:nvPr/>
        </p:nvSpPr>
        <p:spPr>
          <a:xfrm>
            <a:off x="7939279" y="1314450"/>
            <a:ext cx="1202531" cy="1026795"/>
          </a:xfrm>
          <a:custGeom>
            <a:avLst/>
            <a:gdLst/>
            <a:ahLst/>
            <a:cxnLst/>
            <a:rect l="l" t="t" r="r" b="b"/>
            <a:pathLst>
              <a:path w="1603375" h="1369060">
                <a:moveTo>
                  <a:pt x="0" y="1368552"/>
                </a:moveTo>
                <a:lnTo>
                  <a:pt x="1603248" y="1368552"/>
                </a:lnTo>
                <a:lnTo>
                  <a:pt x="1603248" y="0"/>
                </a:lnTo>
                <a:lnTo>
                  <a:pt x="0" y="0"/>
                </a:lnTo>
                <a:lnTo>
                  <a:pt x="0" y="1368552"/>
                </a:lnTo>
                <a:close/>
              </a:path>
            </a:pathLst>
          </a:custGeom>
          <a:solidFill>
            <a:srgbClr val="EF9315"/>
          </a:solidFill>
        </p:spPr>
        <p:txBody>
          <a:bodyPr wrap="square" lIns="0" tIns="0" rIns="0" bIns="0" rtlCol="0"/>
          <a:lstStyle/>
          <a:p>
            <a:endParaRPr dirty="0"/>
          </a:p>
        </p:txBody>
      </p:sp>
      <p:sp>
        <p:nvSpPr>
          <p:cNvPr id="6" name="object 6"/>
          <p:cNvSpPr txBox="1">
            <a:spLocks noGrp="1"/>
          </p:cNvSpPr>
          <p:nvPr>
            <p:ph type="title"/>
          </p:nvPr>
        </p:nvSpPr>
        <p:spPr>
          <a:xfrm>
            <a:off x="569290" y="1581721"/>
            <a:ext cx="6574460" cy="425116"/>
          </a:xfrm>
          <a:prstGeom prst="rect">
            <a:avLst/>
          </a:prstGeom>
        </p:spPr>
        <p:txBody>
          <a:bodyPr vert="horz" wrap="square" lIns="0" tIns="9525" rIns="0" bIns="0" rtlCol="0">
            <a:spAutoFit/>
          </a:bodyPr>
          <a:lstStyle/>
          <a:p>
            <a:pPr marL="9525" algn="ctr">
              <a:spcBef>
                <a:spcPts val="75"/>
              </a:spcBef>
            </a:pPr>
            <a:r>
              <a:rPr dirty="0"/>
              <a:t>Bad </a:t>
            </a:r>
            <a:r>
              <a:rPr spc="-4" dirty="0"/>
              <a:t>Salience </a:t>
            </a:r>
            <a:r>
              <a:rPr lang="en-US" dirty="0"/>
              <a:t>–</a:t>
            </a:r>
            <a:r>
              <a:rPr spc="-60" dirty="0"/>
              <a:t> </a:t>
            </a:r>
            <a:r>
              <a:rPr spc="-4" dirty="0"/>
              <a:t>C</a:t>
            </a:r>
            <a:r>
              <a:rPr lang="en-US" spc="-4" dirty="0"/>
              <a:t>omparison </a:t>
            </a:r>
            <a:r>
              <a:rPr spc="-4" dirty="0"/>
              <a:t>Q</a:t>
            </a:r>
            <a:r>
              <a:rPr lang="en-US" spc="-4" dirty="0"/>
              <a:t>uestions</a:t>
            </a:r>
            <a:endParaRPr spc="-4" dirty="0"/>
          </a:p>
        </p:txBody>
      </p:sp>
      <p:sp>
        <p:nvSpPr>
          <p:cNvPr id="7" name="object 7"/>
          <p:cNvSpPr txBox="1"/>
          <p:nvPr/>
        </p:nvSpPr>
        <p:spPr>
          <a:xfrm>
            <a:off x="342901" y="2533755"/>
            <a:ext cx="8286749" cy="1747113"/>
          </a:xfrm>
          <a:prstGeom prst="rect">
            <a:avLst/>
          </a:prstGeom>
        </p:spPr>
        <p:txBody>
          <a:bodyPr vert="horz" wrap="square" lIns="0" tIns="76676" rIns="0" bIns="0" rtlCol="0">
            <a:spAutoFit/>
          </a:bodyPr>
          <a:lstStyle/>
          <a:p>
            <a:pPr marL="180975" indent="-171450">
              <a:spcBef>
                <a:spcPts val="604"/>
              </a:spcBef>
              <a:buFont typeface="Arial"/>
              <a:buChar char="•"/>
              <a:tabLst>
                <a:tab pos="180975" algn="l"/>
              </a:tabLst>
            </a:pPr>
            <a:r>
              <a:rPr sz="2400" spc="-79" dirty="0">
                <a:solidFill>
                  <a:srgbClr val="FFFFFF"/>
                </a:solidFill>
                <a:latin typeface="Trebuchet MS"/>
                <a:cs typeface="Trebuchet MS"/>
              </a:rPr>
              <a:t>Too</a:t>
            </a:r>
            <a:r>
              <a:rPr sz="2400" spc="-8" dirty="0">
                <a:solidFill>
                  <a:srgbClr val="FFFFFF"/>
                </a:solidFill>
                <a:latin typeface="Trebuchet MS"/>
                <a:cs typeface="Trebuchet MS"/>
              </a:rPr>
              <a:t> </a:t>
            </a:r>
            <a:r>
              <a:rPr sz="2400" spc="-4" dirty="0">
                <a:solidFill>
                  <a:srgbClr val="FFFFFF"/>
                </a:solidFill>
                <a:latin typeface="Trebuchet MS"/>
                <a:cs typeface="Trebuchet MS"/>
              </a:rPr>
              <a:t>hot</a:t>
            </a:r>
            <a:r>
              <a:rPr lang="en-US" sz="2400" spc="-4" dirty="0">
                <a:solidFill>
                  <a:srgbClr val="FFFFFF"/>
                </a:solidFill>
                <a:latin typeface="Trebuchet MS"/>
                <a:cs typeface="Trebuchet MS"/>
              </a:rPr>
              <a:t> (graphic, shocking language, confrontational)</a:t>
            </a:r>
            <a:endParaRPr sz="2400" dirty="0">
              <a:latin typeface="Trebuchet MS"/>
              <a:cs typeface="Trebuchet MS"/>
            </a:endParaRPr>
          </a:p>
          <a:p>
            <a:pPr marL="180975" indent="-171450">
              <a:spcBef>
                <a:spcPts val="529"/>
              </a:spcBef>
              <a:buFont typeface="Arial"/>
              <a:buChar char="•"/>
              <a:tabLst>
                <a:tab pos="180975" algn="l"/>
              </a:tabLst>
            </a:pPr>
            <a:r>
              <a:rPr sz="2400" spc="-79" dirty="0">
                <a:solidFill>
                  <a:srgbClr val="FFFFFF"/>
                </a:solidFill>
                <a:latin typeface="Trebuchet MS"/>
                <a:cs typeface="Trebuchet MS"/>
              </a:rPr>
              <a:t>Too </a:t>
            </a:r>
            <a:r>
              <a:rPr lang="en-US" sz="2400" spc="-79" dirty="0">
                <a:solidFill>
                  <a:srgbClr val="FFFFFF"/>
                </a:solidFill>
                <a:latin typeface="Trebuchet MS"/>
                <a:cs typeface="Trebuchet MS"/>
              </a:rPr>
              <a:t>close to </a:t>
            </a:r>
            <a:r>
              <a:rPr sz="2400" spc="-4" dirty="0">
                <a:solidFill>
                  <a:srgbClr val="FFFFFF"/>
                </a:solidFill>
                <a:latin typeface="Trebuchet MS"/>
                <a:cs typeface="Trebuchet MS"/>
              </a:rPr>
              <a:t>relevant</a:t>
            </a:r>
            <a:r>
              <a:rPr lang="en-US" sz="2400" spc="-4" dirty="0">
                <a:solidFill>
                  <a:srgbClr val="FFFFFF"/>
                </a:solidFill>
                <a:latin typeface="Trebuchet MS"/>
                <a:cs typeface="Trebuchet MS"/>
              </a:rPr>
              <a:t>s</a:t>
            </a:r>
            <a:r>
              <a:rPr sz="2400" spc="-4" dirty="0">
                <a:solidFill>
                  <a:srgbClr val="FFFFFF"/>
                </a:solidFill>
                <a:latin typeface="Trebuchet MS"/>
                <a:cs typeface="Trebuchet MS"/>
              </a:rPr>
              <a:t> </a:t>
            </a:r>
            <a:r>
              <a:rPr sz="2400" dirty="0">
                <a:solidFill>
                  <a:srgbClr val="FFFFFF"/>
                </a:solidFill>
                <a:latin typeface="Trebuchet MS"/>
                <a:cs typeface="Trebuchet MS"/>
              </a:rPr>
              <a:t>or </a:t>
            </a:r>
            <a:r>
              <a:rPr sz="2400" spc="-4" dirty="0">
                <a:solidFill>
                  <a:srgbClr val="FFFFFF"/>
                </a:solidFill>
                <a:latin typeface="Trebuchet MS"/>
                <a:cs typeface="Trebuchet MS"/>
              </a:rPr>
              <a:t>too much</a:t>
            </a:r>
            <a:r>
              <a:rPr sz="2400" spc="64" dirty="0">
                <a:solidFill>
                  <a:srgbClr val="FFFFFF"/>
                </a:solidFill>
                <a:latin typeface="Trebuchet MS"/>
                <a:cs typeface="Trebuchet MS"/>
              </a:rPr>
              <a:t> </a:t>
            </a:r>
            <a:r>
              <a:rPr sz="2400" spc="-4" dirty="0">
                <a:solidFill>
                  <a:srgbClr val="FFFFFF"/>
                </a:solidFill>
                <a:latin typeface="Trebuchet MS"/>
                <a:cs typeface="Trebuchet MS"/>
              </a:rPr>
              <a:t>overlap</a:t>
            </a:r>
            <a:endParaRPr sz="2400" dirty="0">
              <a:latin typeface="Trebuchet MS"/>
              <a:cs typeface="Trebuchet MS"/>
            </a:endParaRPr>
          </a:p>
          <a:p>
            <a:pPr marL="180975" indent="-171450">
              <a:spcBef>
                <a:spcPts val="544"/>
              </a:spcBef>
              <a:buFont typeface="Arial"/>
              <a:buChar char="•"/>
              <a:tabLst>
                <a:tab pos="180975" algn="l"/>
              </a:tabLst>
            </a:pPr>
            <a:r>
              <a:rPr sz="2400" spc="-4" dirty="0">
                <a:solidFill>
                  <a:srgbClr val="FFFFFF"/>
                </a:solidFill>
                <a:latin typeface="Trebuchet MS"/>
                <a:cs typeface="Trebuchet MS"/>
              </a:rPr>
              <a:t>“Pushing too</a:t>
            </a:r>
            <a:r>
              <a:rPr sz="2400" spc="4" dirty="0">
                <a:solidFill>
                  <a:srgbClr val="FFFFFF"/>
                </a:solidFill>
                <a:latin typeface="Trebuchet MS"/>
                <a:cs typeface="Trebuchet MS"/>
              </a:rPr>
              <a:t> </a:t>
            </a:r>
            <a:r>
              <a:rPr sz="2400" spc="-4" dirty="0">
                <a:solidFill>
                  <a:srgbClr val="FFFFFF"/>
                </a:solidFill>
                <a:latin typeface="Trebuchet MS"/>
                <a:cs typeface="Trebuchet MS"/>
              </a:rPr>
              <a:t>hard”</a:t>
            </a:r>
            <a:r>
              <a:rPr lang="en-US" sz="2400" spc="-4" dirty="0">
                <a:solidFill>
                  <a:srgbClr val="FFFFFF"/>
                </a:solidFill>
                <a:latin typeface="Trebuchet MS"/>
                <a:cs typeface="Trebuchet MS"/>
              </a:rPr>
              <a:t> in pre-test interview</a:t>
            </a:r>
            <a:endParaRPr sz="2400" dirty="0">
              <a:latin typeface="Trebuchet MS"/>
              <a:cs typeface="Trebuchet MS"/>
            </a:endParaRPr>
          </a:p>
          <a:p>
            <a:pPr marL="180975" indent="-171450">
              <a:spcBef>
                <a:spcPts val="529"/>
              </a:spcBef>
              <a:buFont typeface="Arial"/>
              <a:buChar char="•"/>
              <a:tabLst>
                <a:tab pos="180975" algn="l"/>
              </a:tabLst>
            </a:pPr>
            <a:r>
              <a:rPr sz="2400" dirty="0">
                <a:solidFill>
                  <a:srgbClr val="FFFFFF"/>
                </a:solidFill>
                <a:latin typeface="Trebuchet MS"/>
                <a:cs typeface="Trebuchet MS"/>
              </a:rPr>
              <a:t>Excessively</a:t>
            </a:r>
            <a:r>
              <a:rPr sz="2400" spc="11" dirty="0">
                <a:solidFill>
                  <a:srgbClr val="FFFFFF"/>
                </a:solidFill>
                <a:latin typeface="Trebuchet MS"/>
                <a:cs typeface="Trebuchet MS"/>
              </a:rPr>
              <a:t> </a:t>
            </a:r>
            <a:r>
              <a:rPr sz="2400" spc="-4" dirty="0">
                <a:solidFill>
                  <a:srgbClr val="FFFFFF"/>
                </a:solidFill>
                <a:latin typeface="Trebuchet MS"/>
                <a:cs typeface="Trebuchet MS"/>
              </a:rPr>
              <a:t>complicated</a:t>
            </a:r>
            <a:r>
              <a:rPr lang="en-US" sz="2400" spc="-4" dirty="0">
                <a:solidFill>
                  <a:srgbClr val="FFFFFF"/>
                </a:solidFill>
                <a:latin typeface="Trebuchet MS"/>
                <a:cs typeface="Trebuchet MS"/>
              </a:rPr>
              <a:t> questions</a:t>
            </a:r>
            <a:endParaRPr sz="2400" dirty="0">
              <a:latin typeface="Trebuchet MS"/>
              <a:cs typeface="Trebuchet M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35150"/>
            <a:ext cx="7828407" cy="241172"/>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7939278" y="2335150"/>
            <a:ext cx="1202436" cy="10858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0" y="1314450"/>
            <a:ext cx="7828598" cy="1026795"/>
          </a:xfrm>
          <a:custGeom>
            <a:avLst/>
            <a:gdLst/>
            <a:ahLst/>
            <a:cxnLst/>
            <a:rect l="l" t="t" r="r" b="b"/>
            <a:pathLst>
              <a:path w="10438130" h="1369060">
                <a:moveTo>
                  <a:pt x="0" y="1368552"/>
                </a:moveTo>
                <a:lnTo>
                  <a:pt x="10437876" y="1368552"/>
                </a:lnTo>
                <a:lnTo>
                  <a:pt x="10437876" y="0"/>
                </a:lnTo>
                <a:lnTo>
                  <a:pt x="0" y="0"/>
                </a:lnTo>
                <a:lnTo>
                  <a:pt x="0" y="1368552"/>
                </a:lnTo>
                <a:close/>
              </a:path>
            </a:pathLst>
          </a:custGeom>
          <a:solidFill>
            <a:srgbClr val="252525"/>
          </a:solidFill>
        </p:spPr>
        <p:txBody>
          <a:bodyPr wrap="square" lIns="0" tIns="0" rIns="0" bIns="0" rtlCol="0"/>
          <a:lstStyle/>
          <a:p>
            <a:endParaRPr dirty="0"/>
          </a:p>
        </p:txBody>
      </p:sp>
      <p:sp>
        <p:nvSpPr>
          <p:cNvPr id="5" name="object 5"/>
          <p:cNvSpPr/>
          <p:nvPr/>
        </p:nvSpPr>
        <p:spPr>
          <a:xfrm>
            <a:off x="7939279" y="1314450"/>
            <a:ext cx="1202531" cy="1026795"/>
          </a:xfrm>
          <a:custGeom>
            <a:avLst/>
            <a:gdLst/>
            <a:ahLst/>
            <a:cxnLst/>
            <a:rect l="l" t="t" r="r" b="b"/>
            <a:pathLst>
              <a:path w="1603375" h="1369060">
                <a:moveTo>
                  <a:pt x="0" y="1368552"/>
                </a:moveTo>
                <a:lnTo>
                  <a:pt x="1603248" y="1368552"/>
                </a:lnTo>
                <a:lnTo>
                  <a:pt x="1603248" y="0"/>
                </a:lnTo>
                <a:lnTo>
                  <a:pt x="0" y="0"/>
                </a:lnTo>
                <a:lnTo>
                  <a:pt x="0" y="1368552"/>
                </a:lnTo>
                <a:close/>
              </a:path>
            </a:pathLst>
          </a:custGeom>
          <a:solidFill>
            <a:srgbClr val="EF9315"/>
          </a:solidFill>
        </p:spPr>
        <p:txBody>
          <a:bodyPr wrap="square" lIns="0" tIns="0" rIns="0" bIns="0" rtlCol="0"/>
          <a:lstStyle/>
          <a:p>
            <a:endParaRPr dirty="0"/>
          </a:p>
        </p:txBody>
      </p:sp>
      <p:sp>
        <p:nvSpPr>
          <p:cNvPr id="6" name="object 6"/>
          <p:cNvSpPr txBox="1">
            <a:spLocks noGrp="1"/>
          </p:cNvSpPr>
          <p:nvPr>
            <p:ph type="title"/>
          </p:nvPr>
        </p:nvSpPr>
        <p:spPr>
          <a:xfrm>
            <a:off x="569290" y="1581721"/>
            <a:ext cx="5060632" cy="425116"/>
          </a:xfrm>
          <a:prstGeom prst="rect">
            <a:avLst/>
          </a:prstGeom>
        </p:spPr>
        <p:txBody>
          <a:bodyPr vert="horz" wrap="square" lIns="0" tIns="9525" rIns="0" bIns="0" rtlCol="0">
            <a:spAutoFit/>
          </a:bodyPr>
          <a:lstStyle/>
          <a:p>
            <a:pPr marL="9525">
              <a:spcBef>
                <a:spcPts val="75"/>
              </a:spcBef>
            </a:pPr>
            <a:r>
              <a:rPr spc="-4" dirty="0"/>
              <a:t>Good: </a:t>
            </a:r>
            <a:r>
              <a:rPr dirty="0"/>
              <a:t>Salience </a:t>
            </a:r>
            <a:r>
              <a:rPr spc="-4" dirty="0"/>
              <a:t>due to</a:t>
            </a:r>
            <a:r>
              <a:rPr spc="-34" dirty="0"/>
              <a:t> </a:t>
            </a:r>
            <a:r>
              <a:rPr spc="-4" dirty="0"/>
              <a:t>Deception</a:t>
            </a:r>
          </a:p>
        </p:txBody>
      </p:sp>
      <p:sp>
        <p:nvSpPr>
          <p:cNvPr id="7" name="object 7"/>
          <p:cNvSpPr txBox="1"/>
          <p:nvPr/>
        </p:nvSpPr>
        <p:spPr>
          <a:xfrm>
            <a:off x="569290" y="2589467"/>
            <a:ext cx="7632383" cy="2562079"/>
          </a:xfrm>
          <a:prstGeom prst="rect">
            <a:avLst/>
          </a:prstGeom>
        </p:spPr>
        <p:txBody>
          <a:bodyPr vert="horz" wrap="square" lIns="0" tIns="46196" rIns="0" bIns="0" rtlCol="0">
            <a:spAutoFit/>
          </a:bodyPr>
          <a:lstStyle/>
          <a:p>
            <a:pPr marL="9525" marR="324326">
              <a:lnSpc>
                <a:spcPct val="90000"/>
              </a:lnSpc>
              <a:spcBef>
                <a:spcPts val="363"/>
              </a:spcBef>
            </a:pPr>
            <a:r>
              <a:rPr sz="2400" spc="-4" dirty="0">
                <a:solidFill>
                  <a:srgbClr val="FFFFFF"/>
                </a:solidFill>
                <a:latin typeface="Trebuchet MS"/>
                <a:cs typeface="Trebuchet MS"/>
              </a:rPr>
              <a:t>If all </a:t>
            </a:r>
            <a:r>
              <a:rPr sz="2400" dirty="0">
                <a:solidFill>
                  <a:srgbClr val="FFFFFF"/>
                </a:solidFill>
                <a:latin typeface="Trebuchet MS"/>
                <a:cs typeface="Trebuchet MS"/>
              </a:rPr>
              <a:t>other sources </a:t>
            </a:r>
            <a:r>
              <a:rPr sz="2400" spc="-4" dirty="0">
                <a:solidFill>
                  <a:srgbClr val="FFFFFF"/>
                </a:solidFill>
                <a:latin typeface="Trebuchet MS"/>
                <a:cs typeface="Trebuchet MS"/>
              </a:rPr>
              <a:t>are accounted </a:t>
            </a:r>
            <a:r>
              <a:rPr sz="2400" dirty="0">
                <a:solidFill>
                  <a:srgbClr val="FFFFFF"/>
                </a:solidFill>
                <a:latin typeface="Trebuchet MS"/>
                <a:cs typeface="Trebuchet MS"/>
              </a:rPr>
              <a:t>for </a:t>
            </a:r>
            <a:r>
              <a:rPr sz="2400" spc="-4" dirty="0">
                <a:solidFill>
                  <a:srgbClr val="FFFFFF"/>
                </a:solidFill>
                <a:latin typeface="Trebuchet MS"/>
                <a:cs typeface="Trebuchet MS"/>
              </a:rPr>
              <a:t>and controlled,  arousals </a:t>
            </a:r>
            <a:r>
              <a:rPr sz="2400" dirty="0">
                <a:solidFill>
                  <a:srgbClr val="FFFFFF"/>
                </a:solidFill>
                <a:latin typeface="Trebuchet MS"/>
                <a:cs typeface="Trebuchet MS"/>
              </a:rPr>
              <a:t>on </a:t>
            </a:r>
            <a:r>
              <a:rPr sz="2400" spc="-4" dirty="0">
                <a:solidFill>
                  <a:srgbClr val="FFFFFF"/>
                </a:solidFill>
                <a:latin typeface="Trebuchet MS"/>
                <a:cs typeface="Trebuchet MS"/>
              </a:rPr>
              <a:t>RQs are </a:t>
            </a:r>
            <a:r>
              <a:rPr sz="2400" dirty="0">
                <a:solidFill>
                  <a:srgbClr val="FFFFFF"/>
                </a:solidFill>
                <a:latin typeface="Trebuchet MS"/>
                <a:cs typeface="Trebuchet MS"/>
              </a:rPr>
              <a:t>likely due to the salience </a:t>
            </a:r>
            <a:r>
              <a:rPr sz="2400" spc="-4" dirty="0">
                <a:solidFill>
                  <a:srgbClr val="FFFFFF"/>
                </a:solidFill>
                <a:latin typeface="Trebuchet MS"/>
                <a:cs typeface="Trebuchet MS"/>
              </a:rPr>
              <a:t>that  accompanies</a:t>
            </a:r>
            <a:r>
              <a:rPr sz="2400" spc="8" dirty="0">
                <a:solidFill>
                  <a:srgbClr val="FFFFFF"/>
                </a:solidFill>
                <a:latin typeface="Trebuchet MS"/>
                <a:cs typeface="Trebuchet MS"/>
              </a:rPr>
              <a:t> </a:t>
            </a:r>
            <a:r>
              <a:rPr sz="2400" spc="-4" dirty="0">
                <a:solidFill>
                  <a:srgbClr val="FFFFFF"/>
                </a:solidFill>
                <a:latin typeface="Trebuchet MS"/>
                <a:cs typeface="Trebuchet MS"/>
              </a:rPr>
              <a:t>deception</a:t>
            </a:r>
            <a:r>
              <a:rPr lang="en-US" sz="2400" spc="-4" dirty="0">
                <a:solidFill>
                  <a:srgbClr val="FFFFFF"/>
                </a:solidFill>
                <a:latin typeface="Trebuchet MS"/>
                <a:cs typeface="Trebuchet MS"/>
              </a:rPr>
              <a:t>.</a:t>
            </a:r>
            <a:endParaRPr sz="2400" dirty="0">
              <a:latin typeface="Trebuchet MS"/>
              <a:cs typeface="Trebuchet MS"/>
            </a:endParaRPr>
          </a:p>
          <a:p>
            <a:pPr>
              <a:spcBef>
                <a:spcPts val="26"/>
              </a:spcBef>
            </a:pPr>
            <a:endParaRPr sz="3563" dirty="0">
              <a:latin typeface="Times New Roman"/>
              <a:cs typeface="Times New Roman"/>
            </a:endParaRPr>
          </a:p>
          <a:p>
            <a:pPr marL="9525" marR="3810">
              <a:lnSpc>
                <a:spcPts val="2595"/>
              </a:lnSpc>
              <a:tabLst>
                <a:tab pos="4932521" algn="l"/>
              </a:tabLst>
            </a:pPr>
            <a:r>
              <a:rPr sz="2400" spc="-4" dirty="0">
                <a:solidFill>
                  <a:srgbClr val="FFFFFF"/>
                </a:solidFill>
                <a:latin typeface="Trebuchet MS"/>
                <a:cs typeface="Trebuchet MS"/>
              </a:rPr>
              <a:t>Deception </a:t>
            </a:r>
            <a:r>
              <a:rPr sz="2400" spc="-8" dirty="0">
                <a:solidFill>
                  <a:srgbClr val="FFFFFF"/>
                </a:solidFill>
                <a:latin typeface="Trebuchet MS"/>
                <a:cs typeface="Trebuchet MS"/>
              </a:rPr>
              <a:t>on </a:t>
            </a:r>
            <a:r>
              <a:rPr sz="2400" spc="-4" dirty="0">
                <a:solidFill>
                  <a:srgbClr val="FFFFFF"/>
                </a:solidFill>
                <a:latin typeface="Trebuchet MS"/>
                <a:cs typeface="Trebuchet MS"/>
              </a:rPr>
              <a:t>CQs is</a:t>
            </a:r>
            <a:r>
              <a:rPr sz="2400" spc="49" dirty="0">
                <a:solidFill>
                  <a:srgbClr val="FFFFFF"/>
                </a:solidFill>
                <a:latin typeface="Trebuchet MS"/>
                <a:cs typeface="Trebuchet MS"/>
              </a:rPr>
              <a:t> </a:t>
            </a:r>
            <a:r>
              <a:rPr sz="2400" b="1" u="heavy" spc="-4" dirty="0">
                <a:solidFill>
                  <a:srgbClr val="FFFF00"/>
                </a:solidFill>
                <a:uFill>
                  <a:solidFill>
                    <a:srgbClr val="FFFFFF"/>
                  </a:solidFill>
                </a:uFill>
                <a:latin typeface="Trebuchet MS"/>
                <a:cs typeface="Trebuchet MS"/>
              </a:rPr>
              <a:t>not</a:t>
            </a:r>
            <a:r>
              <a:rPr sz="2400" spc="4" dirty="0">
                <a:solidFill>
                  <a:srgbClr val="FFFFFF"/>
                </a:solidFill>
                <a:latin typeface="Trebuchet MS"/>
                <a:cs typeface="Trebuchet MS"/>
              </a:rPr>
              <a:t> </a:t>
            </a:r>
            <a:r>
              <a:rPr lang="en-US" sz="2400" spc="4" dirty="0">
                <a:solidFill>
                  <a:srgbClr val="FFFFFF"/>
                </a:solidFill>
                <a:latin typeface="Trebuchet MS"/>
                <a:cs typeface="Trebuchet MS"/>
              </a:rPr>
              <a:t>strictly </a:t>
            </a:r>
            <a:r>
              <a:rPr sz="2400" spc="-30" dirty="0">
                <a:solidFill>
                  <a:srgbClr val="FFFFFF"/>
                </a:solidFill>
                <a:latin typeface="Trebuchet MS"/>
                <a:cs typeface="Trebuchet MS"/>
              </a:rPr>
              <a:t>necessary.</a:t>
            </a:r>
            <a:r>
              <a:rPr lang="en-US" sz="2400" spc="-30" dirty="0">
                <a:solidFill>
                  <a:srgbClr val="FFFFFF"/>
                </a:solidFill>
                <a:latin typeface="Trebuchet MS"/>
                <a:cs typeface="Trebuchet MS"/>
              </a:rPr>
              <a:t> </a:t>
            </a:r>
          </a:p>
          <a:p>
            <a:pPr marL="352425" marR="3810" indent="-342900">
              <a:lnSpc>
                <a:spcPts val="2595"/>
              </a:lnSpc>
              <a:buFont typeface="Arial" panose="020B0604020202020204" pitchFamily="34" charset="0"/>
              <a:buChar char="•"/>
              <a:tabLst>
                <a:tab pos="4932521" algn="l"/>
              </a:tabLst>
            </a:pPr>
            <a:r>
              <a:rPr dirty="0">
                <a:solidFill>
                  <a:srgbClr val="FFFFFF"/>
                </a:solidFill>
                <a:latin typeface="Trebuchet MS"/>
                <a:cs typeface="Trebuchet MS"/>
              </a:rPr>
              <a:t>They </a:t>
            </a:r>
            <a:r>
              <a:rPr spc="-4" dirty="0">
                <a:solidFill>
                  <a:srgbClr val="FFFFFF"/>
                </a:solidFill>
                <a:latin typeface="Trebuchet MS"/>
                <a:cs typeface="Trebuchet MS"/>
              </a:rPr>
              <a:t>may also </a:t>
            </a:r>
            <a:r>
              <a:rPr dirty="0">
                <a:solidFill>
                  <a:srgbClr val="FFFFFF"/>
                </a:solidFill>
                <a:latin typeface="Trebuchet MS"/>
                <a:cs typeface="Trebuchet MS"/>
              </a:rPr>
              <a:t>function </a:t>
            </a:r>
            <a:r>
              <a:rPr spc="-4" dirty="0">
                <a:solidFill>
                  <a:srgbClr val="FFFFFF"/>
                </a:solidFill>
                <a:latin typeface="Trebuchet MS"/>
                <a:cs typeface="Trebuchet MS"/>
              </a:rPr>
              <a:t>using the </a:t>
            </a:r>
            <a:r>
              <a:rPr dirty="0">
                <a:solidFill>
                  <a:srgbClr val="FFFFFF"/>
                </a:solidFill>
                <a:latin typeface="Trebuchet MS"/>
                <a:cs typeface="Trebuchet MS"/>
              </a:rPr>
              <a:t>salience resulting from </a:t>
            </a:r>
            <a:r>
              <a:rPr spc="-4" dirty="0">
                <a:solidFill>
                  <a:srgbClr val="FFFFFF"/>
                </a:solidFill>
                <a:latin typeface="Trebuchet MS"/>
                <a:cs typeface="Trebuchet MS"/>
              </a:rPr>
              <a:t>doubt </a:t>
            </a:r>
            <a:r>
              <a:rPr dirty="0">
                <a:solidFill>
                  <a:srgbClr val="FFFFFF"/>
                </a:solidFill>
                <a:latin typeface="Trebuchet MS"/>
                <a:cs typeface="Trebuchet MS"/>
              </a:rPr>
              <a:t>or </a:t>
            </a:r>
            <a:r>
              <a:rPr spc="-4" dirty="0">
                <a:solidFill>
                  <a:srgbClr val="FFFFFF"/>
                </a:solidFill>
                <a:latin typeface="Trebuchet MS"/>
                <a:cs typeface="Trebuchet MS"/>
              </a:rPr>
              <a:t>task demands</a:t>
            </a:r>
            <a:r>
              <a:rPr lang="en-US" spc="-4" dirty="0">
                <a:solidFill>
                  <a:srgbClr val="FFFFFF"/>
                </a:solidFill>
                <a:latin typeface="Trebuchet MS"/>
                <a:cs typeface="Trebuchet MS"/>
              </a:rPr>
              <a:t> (Example: hypotheticals)</a:t>
            </a:r>
            <a:r>
              <a:rPr spc="-4" dirty="0">
                <a:solidFill>
                  <a:srgbClr val="FFFFFF"/>
                </a:solidFill>
                <a:latin typeface="Trebuchet MS"/>
                <a:cs typeface="Trebuchet MS"/>
              </a:rPr>
              <a:t>.</a:t>
            </a:r>
            <a:endParaRPr dirty="0">
              <a:latin typeface="Trebuchet MS"/>
              <a:cs typeface="Trebuchet M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35150"/>
            <a:ext cx="7828407" cy="241172"/>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7939278" y="2335150"/>
            <a:ext cx="1202436" cy="10858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0" y="1314450"/>
            <a:ext cx="7828598" cy="1026795"/>
          </a:xfrm>
          <a:custGeom>
            <a:avLst/>
            <a:gdLst/>
            <a:ahLst/>
            <a:cxnLst/>
            <a:rect l="l" t="t" r="r" b="b"/>
            <a:pathLst>
              <a:path w="10438130" h="1369060">
                <a:moveTo>
                  <a:pt x="0" y="1368552"/>
                </a:moveTo>
                <a:lnTo>
                  <a:pt x="10437876" y="1368552"/>
                </a:lnTo>
                <a:lnTo>
                  <a:pt x="10437876" y="0"/>
                </a:lnTo>
                <a:lnTo>
                  <a:pt x="0" y="0"/>
                </a:lnTo>
                <a:lnTo>
                  <a:pt x="0" y="1368552"/>
                </a:lnTo>
                <a:close/>
              </a:path>
            </a:pathLst>
          </a:custGeom>
          <a:solidFill>
            <a:srgbClr val="252525"/>
          </a:solidFill>
        </p:spPr>
        <p:txBody>
          <a:bodyPr wrap="square" lIns="0" tIns="0" rIns="0" bIns="0" rtlCol="0"/>
          <a:lstStyle/>
          <a:p>
            <a:endParaRPr dirty="0"/>
          </a:p>
        </p:txBody>
      </p:sp>
      <p:sp>
        <p:nvSpPr>
          <p:cNvPr id="5" name="object 5"/>
          <p:cNvSpPr/>
          <p:nvPr/>
        </p:nvSpPr>
        <p:spPr>
          <a:xfrm>
            <a:off x="7939279" y="1314450"/>
            <a:ext cx="1202531" cy="1026795"/>
          </a:xfrm>
          <a:custGeom>
            <a:avLst/>
            <a:gdLst/>
            <a:ahLst/>
            <a:cxnLst/>
            <a:rect l="l" t="t" r="r" b="b"/>
            <a:pathLst>
              <a:path w="1603375" h="1369060">
                <a:moveTo>
                  <a:pt x="0" y="1368552"/>
                </a:moveTo>
                <a:lnTo>
                  <a:pt x="1603248" y="1368552"/>
                </a:lnTo>
                <a:lnTo>
                  <a:pt x="1603248" y="0"/>
                </a:lnTo>
                <a:lnTo>
                  <a:pt x="0" y="0"/>
                </a:lnTo>
                <a:lnTo>
                  <a:pt x="0" y="1368552"/>
                </a:lnTo>
                <a:close/>
              </a:path>
            </a:pathLst>
          </a:custGeom>
          <a:solidFill>
            <a:srgbClr val="EF9315"/>
          </a:solidFill>
        </p:spPr>
        <p:txBody>
          <a:bodyPr wrap="square" lIns="0" tIns="0" rIns="0" bIns="0" rtlCol="0"/>
          <a:lstStyle/>
          <a:p>
            <a:endParaRPr dirty="0"/>
          </a:p>
        </p:txBody>
      </p:sp>
      <p:sp>
        <p:nvSpPr>
          <p:cNvPr id="6" name="object 6"/>
          <p:cNvSpPr txBox="1">
            <a:spLocks noGrp="1"/>
          </p:cNvSpPr>
          <p:nvPr>
            <p:ph type="title"/>
          </p:nvPr>
        </p:nvSpPr>
        <p:spPr>
          <a:xfrm>
            <a:off x="569290" y="1581721"/>
            <a:ext cx="6517310" cy="425116"/>
          </a:xfrm>
          <a:prstGeom prst="rect">
            <a:avLst/>
          </a:prstGeom>
        </p:spPr>
        <p:txBody>
          <a:bodyPr vert="horz" wrap="square" lIns="0" tIns="9525" rIns="0" bIns="0" rtlCol="0">
            <a:spAutoFit/>
          </a:bodyPr>
          <a:lstStyle/>
          <a:p>
            <a:pPr marL="9525" algn="ctr">
              <a:spcBef>
                <a:spcPts val="75"/>
              </a:spcBef>
            </a:pPr>
            <a:r>
              <a:rPr dirty="0"/>
              <a:t>Summary</a:t>
            </a:r>
            <a:r>
              <a:rPr lang="en-US" dirty="0"/>
              <a:t> of Question Construction</a:t>
            </a:r>
            <a:endParaRPr dirty="0"/>
          </a:p>
        </p:txBody>
      </p:sp>
      <p:sp>
        <p:nvSpPr>
          <p:cNvPr id="7" name="object 7"/>
          <p:cNvSpPr txBox="1"/>
          <p:nvPr/>
        </p:nvSpPr>
        <p:spPr>
          <a:xfrm>
            <a:off x="285751" y="2600896"/>
            <a:ext cx="8629649" cy="2895440"/>
          </a:xfrm>
          <a:prstGeom prst="rect">
            <a:avLst/>
          </a:prstGeom>
        </p:spPr>
        <p:txBody>
          <a:bodyPr vert="horz" wrap="square" lIns="0" tIns="40481" rIns="0" bIns="0" rtlCol="0">
            <a:spAutoFit/>
          </a:bodyPr>
          <a:lstStyle/>
          <a:p>
            <a:pPr marL="180975" marR="338613" indent="-171450">
              <a:lnSpc>
                <a:spcPts val="1943"/>
              </a:lnSpc>
              <a:spcBef>
                <a:spcPts val="319"/>
              </a:spcBef>
              <a:buFont typeface="Arial"/>
              <a:buChar char="•"/>
              <a:tabLst>
                <a:tab pos="180975" algn="l"/>
                <a:tab pos="4393406" algn="l"/>
              </a:tabLst>
            </a:pPr>
            <a:r>
              <a:rPr sz="2000" dirty="0">
                <a:solidFill>
                  <a:srgbClr val="FFFFFF"/>
                </a:solidFill>
                <a:latin typeface="Trebuchet MS"/>
                <a:cs typeface="Trebuchet MS"/>
              </a:rPr>
              <a:t>The </a:t>
            </a:r>
            <a:r>
              <a:rPr sz="2000" spc="-4" dirty="0">
                <a:solidFill>
                  <a:srgbClr val="FFFFFF"/>
                </a:solidFill>
                <a:latin typeface="Trebuchet MS"/>
                <a:cs typeface="Trebuchet MS"/>
              </a:rPr>
              <a:t>polygraph test is </a:t>
            </a:r>
            <a:r>
              <a:rPr sz="2000" dirty="0">
                <a:solidFill>
                  <a:srgbClr val="FFFFFF"/>
                </a:solidFill>
                <a:latin typeface="Trebuchet MS"/>
                <a:cs typeface="Trebuchet MS"/>
              </a:rPr>
              <a:t>a </a:t>
            </a:r>
            <a:r>
              <a:rPr sz="2000" spc="-4" dirty="0">
                <a:solidFill>
                  <a:srgbClr val="FFFFFF"/>
                </a:solidFill>
                <a:latin typeface="Trebuchet MS"/>
                <a:cs typeface="Trebuchet MS"/>
              </a:rPr>
              <a:t>test</a:t>
            </a:r>
            <a:r>
              <a:rPr sz="2000" spc="38" dirty="0">
                <a:solidFill>
                  <a:srgbClr val="FFFFFF"/>
                </a:solidFill>
                <a:latin typeface="Trebuchet MS"/>
                <a:cs typeface="Trebuchet MS"/>
              </a:rPr>
              <a:t> </a:t>
            </a:r>
            <a:r>
              <a:rPr sz="2000" dirty="0">
                <a:solidFill>
                  <a:srgbClr val="FFFFFF"/>
                </a:solidFill>
                <a:latin typeface="Trebuchet MS"/>
                <a:cs typeface="Trebuchet MS"/>
              </a:rPr>
              <a:t>of</a:t>
            </a:r>
            <a:r>
              <a:rPr sz="2000" spc="-8" dirty="0">
                <a:solidFill>
                  <a:srgbClr val="FFFFFF"/>
                </a:solidFill>
                <a:latin typeface="Trebuchet MS"/>
                <a:cs typeface="Trebuchet MS"/>
              </a:rPr>
              <a:t> </a:t>
            </a:r>
            <a:r>
              <a:rPr sz="2000" dirty="0">
                <a:solidFill>
                  <a:srgbClr val="FFFFFF"/>
                </a:solidFill>
                <a:latin typeface="Trebuchet MS"/>
                <a:cs typeface="Trebuchet MS"/>
              </a:rPr>
              <a:t>salience.</a:t>
            </a:r>
            <a:r>
              <a:rPr lang="en-US" sz="2000" dirty="0">
                <a:solidFill>
                  <a:srgbClr val="FFFFFF"/>
                </a:solidFill>
                <a:latin typeface="Trebuchet MS"/>
                <a:cs typeface="Trebuchet MS"/>
              </a:rPr>
              <a:t> </a:t>
            </a:r>
            <a:r>
              <a:rPr sz="2000" spc="-8" dirty="0">
                <a:solidFill>
                  <a:srgbClr val="FFFFFF"/>
                </a:solidFill>
                <a:latin typeface="Trebuchet MS"/>
                <a:cs typeface="Trebuchet MS"/>
              </a:rPr>
              <a:t>Deception </a:t>
            </a:r>
            <a:r>
              <a:rPr sz="2000" spc="-4" dirty="0">
                <a:solidFill>
                  <a:srgbClr val="FFFFFF"/>
                </a:solidFill>
                <a:latin typeface="Trebuchet MS"/>
                <a:cs typeface="Trebuchet MS"/>
              </a:rPr>
              <a:t>is inferred </a:t>
            </a:r>
            <a:r>
              <a:rPr sz="2000" dirty="0">
                <a:solidFill>
                  <a:srgbClr val="FFFFFF"/>
                </a:solidFill>
                <a:latin typeface="Trebuchet MS"/>
                <a:cs typeface="Trebuchet MS"/>
              </a:rPr>
              <a:t>from  </a:t>
            </a:r>
            <a:r>
              <a:rPr sz="2000" spc="-4" dirty="0">
                <a:solidFill>
                  <a:srgbClr val="FFFFFF"/>
                </a:solidFill>
                <a:latin typeface="Trebuchet MS"/>
                <a:cs typeface="Trebuchet MS"/>
              </a:rPr>
              <a:t>differential physiological reactions when contaminating </a:t>
            </a:r>
            <a:r>
              <a:rPr sz="2000" dirty="0">
                <a:solidFill>
                  <a:srgbClr val="FFFFFF"/>
                </a:solidFill>
                <a:latin typeface="Trebuchet MS"/>
                <a:cs typeface="Trebuchet MS"/>
              </a:rPr>
              <a:t>variables </a:t>
            </a:r>
            <a:r>
              <a:rPr sz="2000" spc="-4" dirty="0">
                <a:solidFill>
                  <a:srgbClr val="FFFFFF"/>
                </a:solidFill>
                <a:latin typeface="Trebuchet MS"/>
                <a:cs typeface="Trebuchet MS"/>
              </a:rPr>
              <a:t>are  controlled </a:t>
            </a:r>
            <a:r>
              <a:rPr sz="2000" dirty="0">
                <a:solidFill>
                  <a:srgbClr val="FFFFFF"/>
                </a:solidFill>
                <a:latin typeface="Trebuchet MS"/>
                <a:cs typeface="Trebuchet MS"/>
              </a:rPr>
              <a:t>or</a:t>
            </a:r>
            <a:r>
              <a:rPr sz="2000" spc="15" dirty="0">
                <a:solidFill>
                  <a:srgbClr val="FFFFFF"/>
                </a:solidFill>
                <a:latin typeface="Trebuchet MS"/>
                <a:cs typeface="Trebuchet MS"/>
              </a:rPr>
              <a:t> </a:t>
            </a:r>
            <a:r>
              <a:rPr sz="2000" spc="-8" dirty="0">
                <a:solidFill>
                  <a:srgbClr val="FFFFFF"/>
                </a:solidFill>
                <a:latin typeface="Trebuchet MS"/>
                <a:cs typeface="Trebuchet MS"/>
              </a:rPr>
              <a:t>eliminated.</a:t>
            </a:r>
            <a:endParaRPr sz="2000" dirty="0">
              <a:latin typeface="Trebuchet MS"/>
              <a:cs typeface="Trebuchet MS"/>
            </a:endParaRPr>
          </a:p>
          <a:p>
            <a:pPr marL="180975" indent="-171450">
              <a:spcBef>
                <a:spcPts val="510"/>
              </a:spcBef>
              <a:buFont typeface="Arial"/>
              <a:buChar char="•"/>
              <a:tabLst>
                <a:tab pos="180975" algn="l"/>
              </a:tabLst>
            </a:pPr>
            <a:r>
              <a:rPr sz="2000" u="sng" spc="-15" dirty="0">
                <a:solidFill>
                  <a:srgbClr val="FFFF00"/>
                </a:solidFill>
                <a:latin typeface="Trebuchet MS"/>
                <a:cs typeface="Trebuchet MS"/>
              </a:rPr>
              <a:t>Relevant</a:t>
            </a:r>
            <a:r>
              <a:rPr sz="2000" u="sng" spc="11" dirty="0">
                <a:solidFill>
                  <a:srgbClr val="FFFF00"/>
                </a:solidFill>
                <a:latin typeface="Trebuchet MS"/>
                <a:cs typeface="Trebuchet MS"/>
              </a:rPr>
              <a:t> </a:t>
            </a:r>
            <a:r>
              <a:rPr sz="2000" u="sng" spc="-4" dirty="0">
                <a:solidFill>
                  <a:srgbClr val="FFFF00"/>
                </a:solidFill>
                <a:latin typeface="Trebuchet MS"/>
                <a:cs typeface="Trebuchet MS"/>
              </a:rPr>
              <a:t>Questions</a:t>
            </a:r>
            <a:r>
              <a:rPr sz="2000" spc="-4" dirty="0">
                <a:solidFill>
                  <a:srgbClr val="FFFFFF"/>
                </a:solidFill>
                <a:latin typeface="Trebuchet MS"/>
                <a:cs typeface="Trebuchet MS"/>
              </a:rPr>
              <a:t>:</a:t>
            </a:r>
            <a:endParaRPr sz="2000" dirty="0">
              <a:latin typeface="Trebuchet MS"/>
              <a:cs typeface="Trebuchet MS"/>
            </a:endParaRPr>
          </a:p>
          <a:p>
            <a:pPr marL="523875" lvl="1" indent="-171450">
              <a:lnSpc>
                <a:spcPts val="1710"/>
              </a:lnSpc>
              <a:spcBef>
                <a:spcPts val="206"/>
              </a:spcBef>
              <a:buFont typeface="Arial"/>
              <a:buChar char="•"/>
              <a:tabLst>
                <a:tab pos="523875" algn="l"/>
                <a:tab pos="524351" algn="l"/>
                <a:tab pos="4366736" algn="l"/>
              </a:tabLst>
            </a:pPr>
            <a:r>
              <a:rPr sz="2000" dirty="0">
                <a:solidFill>
                  <a:srgbClr val="FFFFFF"/>
                </a:solidFill>
                <a:latin typeface="Trebuchet MS"/>
                <a:cs typeface="Trebuchet MS"/>
              </a:rPr>
              <a:t>Should </a:t>
            </a:r>
            <a:r>
              <a:rPr sz="2000" spc="-4" dirty="0">
                <a:solidFill>
                  <a:srgbClr val="FFFFFF"/>
                </a:solidFill>
                <a:latin typeface="Trebuchet MS"/>
                <a:cs typeface="Trebuchet MS"/>
              </a:rPr>
              <a:t>evoke </a:t>
            </a:r>
            <a:r>
              <a:rPr sz="2000" dirty="0">
                <a:solidFill>
                  <a:srgbClr val="FFFFFF"/>
                </a:solidFill>
                <a:latin typeface="Trebuchet MS"/>
                <a:cs typeface="Trebuchet MS"/>
              </a:rPr>
              <a:t>memories </a:t>
            </a:r>
            <a:r>
              <a:rPr sz="2000" spc="-4" dirty="0">
                <a:solidFill>
                  <a:srgbClr val="FFFFFF"/>
                </a:solidFill>
                <a:latin typeface="Trebuchet MS"/>
                <a:cs typeface="Trebuchet MS"/>
              </a:rPr>
              <a:t>if they</a:t>
            </a:r>
            <a:r>
              <a:rPr sz="2000" spc="-30" dirty="0">
                <a:solidFill>
                  <a:srgbClr val="FFFFFF"/>
                </a:solidFill>
                <a:latin typeface="Trebuchet MS"/>
                <a:cs typeface="Trebuchet MS"/>
              </a:rPr>
              <a:t> </a:t>
            </a:r>
            <a:r>
              <a:rPr sz="2000" spc="-4" dirty="0">
                <a:solidFill>
                  <a:srgbClr val="FFFFFF"/>
                </a:solidFill>
                <a:latin typeface="Trebuchet MS"/>
                <a:cs typeface="Trebuchet MS"/>
              </a:rPr>
              <a:t>are present.	</a:t>
            </a:r>
            <a:endParaRPr lang="en-US" sz="2000" spc="-4" dirty="0">
              <a:solidFill>
                <a:srgbClr val="FFFFFF"/>
              </a:solidFill>
              <a:latin typeface="Trebuchet MS"/>
              <a:cs typeface="Trebuchet MS"/>
            </a:endParaRPr>
          </a:p>
          <a:p>
            <a:pPr marL="866775" lvl="2" indent="-171450">
              <a:lnSpc>
                <a:spcPts val="1710"/>
              </a:lnSpc>
              <a:spcBef>
                <a:spcPts val="206"/>
              </a:spcBef>
              <a:buFont typeface="Arial"/>
              <a:buChar char="•"/>
              <a:tabLst>
                <a:tab pos="523875" algn="l"/>
                <a:tab pos="524351" algn="l"/>
                <a:tab pos="4366736" algn="l"/>
              </a:tabLst>
            </a:pPr>
            <a:r>
              <a:rPr sz="2000" spc="-4" dirty="0">
                <a:solidFill>
                  <a:srgbClr val="FFFFFF"/>
                </a:solidFill>
                <a:latin typeface="Trebuchet MS"/>
                <a:cs typeface="Trebuchet MS"/>
              </a:rPr>
              <a:t>Caveat: </a:t>
            </a:r>
            <a:r>
              <a:rPr sz="2000" spc="-30" dirty="0">
                <a:solidFill>
                  <a:srgbClr val="FFFFFF"/>
                </a:solidFill>
                <a:latin typeface="Trebuchet MS"/>
                <a:cs typeface="Trebuchet MS"/>
              </a:rPr>
              <a:t>Testing </a:t>
            </a:r>
            <a:r>
              <a:rPr sz="2000" dirty="0">
                <a:solidFill>
                  <a:srgbClr val="FFFFFF"/>
                </a:solidFill>
                <a:latin typeface="Trebuchet MS"/>
                <a:cs typeface="Trebuchet MS"/>
              </a:rPr>
              <a:t>of </a:t>
            </a:r>
            <a:r>
              <a:rPr sz="2000" spc="-4" dirty="0">
                <a:solidFill>
                  <a:srgbClr val="FFFFFF"/>
                </a:solidFill>
                <a:latin typeface="Trebuchet MS"/>
                <a:cs typeface="Trebuchet MS"/>
              </a:rPr>
              <a:t>potential </a:t>
            </a:r>
            <a:r>
              <a:rPr sz="2000" dirty="0">
                <a:solidFill>
                  <a:srgbClr val="FFFFFF"/>
                </a:solidFill>
                <a:latin typeface="Trebuchet MS"/>
                <a:cs typeface="Trebuchet MS"/>
              </a:rPr>
              <a:t>victims</a:t>
            </a:r>
            <a:r>
              <a:rPr sz="2000" spc="-116" dirty="0">
                <a:solidFill>
                  <a:srgbClr val="FFFFFF"/>
                </a:solidFill>
                <a:latin typeface="Trebuchet MS"/>
                <a:cs typeface="Trebuchet MS"/>
              </a:rPr>
              <a:t> </a:t>
            </a:r>
            <a:r>
              <a:rPr sz="2000" dirty="0">
                <a:solidFill>
                  <a:srgbClr val="FFFFFF"/>
                </a:solidFill>
                <a:latin typeface="Trebuchet MS"/>
                <a:cs typeface="Trebuchet MS"/>
              </a:rPr>
              <a:t>of</a:t>
            </a:r>
            <a:r>
              <a:rPr lang="en-US" sz="2000" dirty="0">
                <a:solidFill>
                  <a:srgbClr val="FFFFFF"/>
                </a:solidFill>
                <a:latin typeface="Trebuchet MS"/>
                <a:cs typeface="Trebuchet MS"/>
              </a:rPr>
              <a:t> </a:t>
            </a:r>
            <a:r>
              <a:rPr sz="2000" dirty="0">
                <a:solidFill>
                  <a:srgbClr val="FFFFFF"/>
                </a:solidFill>
                <a:latin typeface="Trebuchet MS"/>
                <a:cs typeface="Trebuchet MS"/>
              </a:rPr>
              <a:t>assault or</a:t>
            </a:r>
            <a:r>
              <a:rPr sz="2000" spc="-41" dirty="0">
                <a:solidFill>
                  <a:srgbClr val="FFFFFF"/>
                </a:solidFill>
                <a:latin typeface="Trebuchet MS"/>
                <a:cs typeface="Trebuchet MS"/>
              </a:rPr>
              <a:t> </a:t>
            </a:r>
            <a:r>
              <a:rPr sz="2000" spc="-4" dirty="0">
                <a:solidFill>
                  <a:srgbClr val="FFFFFF"/>
                </a:solidFill>
                <a:latin typeface="Trebuchet MS"/>
                <a:cs typeface="Trebuchet MS"/>
              </a:rPr>
              <a:t>trauma</a:t>
            </a:r>
            <a:r>
              <a:rPr lang="en-US" sz="2000" spc="-4" dirty="0">
                <a:solidFill>
                  <a:srgbClr val="FFFFFF"/>
                </a:solidFill>
                <a:latin typeface="Trebuchet MS"/>
                <a:cs typeface="Trebuchet MS"/>
              </a:rPr>
              <a:t>.</a:t>
            </a:r>
            <a:endParaRPr sz="2000" dirty="0">
              <a:latin typeface="Trebuchet MS"/>
              <a:cs typeface="Trebuchet MS"/>
            </a:endParaRPr>
          </a:p>
          <a:p>
            <a:pPr marL="523875" lvl="1" indent="-171450">
              <a:spcBef>
                <a:spcPts val="191"/>
              </a:spcBef>
              <a:buFont typeface="Arial"/>
              <a:buChar char="•"/>
              <a:tabLst>
                <a:tab pos="523875" algn="l"/>
                <a:tab pos="524351" algn="l"/>
              </a:tabLst>
            </a:pPr>
            <a:r>
              <a:rPr sz="2000" dirty="0">
                <a:solidFill>
                  <a:srgbClr val="FFFFFF"/>
                </a:solidFill>
                <a:latin typeface="Trebuchet MS"/>
                <a:cs typeface="Trebuchet MS"/>
              </a:rPr>
              <a:t>Should </a:t>
            </a:r>
            <a:r>
              <a:rPr sz="2000" spc="-4" dirty="0">
                <a:solidFill>
                  <a:srgbClr val="FFFFFF"/>
                </a:solidFill>
                <a:latin typeface="Trebuchet MS"/>
                <a:cs typeface="Trebuchet MS"/>
              </a:rPr>
              <a:t>avoid complexity nor induce</a:t>
            </a:r>
            <a:r>
              <a:rPr sz="2000" spc="-86" dirty="0">
                <a:solidFill>
                  <a:srgbClr val="FFFFFF"/>
                </a:solidFill>
                <a:latin typeface="Trebuchet MS"/>
                <a:cs typeface="Trebuchet MS"/>
              </a:rPr>
              <a:t> </a:t>
            </a:r>
            <a:r>
              <a:rPr sz="2000" spc="-4" dirty="0">
                <a:solidFill>
                  <a:srgbClr val="FFFFFF"/>
                </a:solidFill>
                <a:latin typeface="Trebuchet MS"/>
                <a:cs typeface="Trebuchet MS"/>
              </a:rPr>
              <a:t>uncertainty</a:t>
            </a:r>
            <a:r>
              <a:rPr lang="en-US" sz="2000" spc="-4" dirty="0">
                <a:solidFill>
                  <a:srgbClr val="FFFFFF"/>
                </a:solidFill>
                <a:latin typeface="Trebuchet MS"/>
                <a:cs typeface="Trebuchet MS"/>
              </a:rPr>
              <a:t>.</a:t>
            </a:r>
            <a:endParaRPr sz="2000" dirty="0">
              <a:latin typeface="Trebuchet MS"/>
              <a:cs typeface="Trebuchet MS"/>
            </a:endParaRPr>
          </a:p>
          <a:p>
            <a:pPr marL="523875" marR="130493" lvl="1" indent="-171450">
              <a:lnSpc>
                <a:spcPts val="1620"/>
              </a:lnSpc>
              <a:spcBef>
                <a:spcPts val="401"/>
              </a:spcBef>
              <a:buFont typeface="Arial"/>
              <a:buChar char="•"/>
              <a:tabLst>
                <a:tab pos="523875" algn="l"/>
                <a:tab pos="524351" algn="l"/>
              </a:tabLst>
            </a:pPr>
            <a:r>
              <a:rPr sz="2000" dirty="0">
                <a:solidFill>
                  <a:srgbClr val="FFFFFF"/>
                </a:solidFill>
                <a:latin typeface="Trebuchet MS"/>
                <a:cs typeface="Trebuchet MS"/>
              </a:rPr>
              <a:t>Should </a:t>
            </a:r>
            <a:r>
              <a:rPr sz="2000" u="heavy" spc="-4" dirty="0">
                <a:solidFill>
                  <a:srgbClr val="FFFF00"/>
                </a:solidFill>
                <a:uFill>
                  <a:solidFill>
                    <a:srgbClr val="FFFFFF"/>
                  </a:solidFill>
                </a:uFill>
                <a:latin typeface="Trebuchet MS"/>
                <a:cs typeface="Trebuchet MS"/>
              </a:rPr>
              <a:t>not</a:t>
            </a:r>
            <a:r>
              <a:rPr sz="2000" spc="-4" dirty="0">
                <a:solidFill>
                  <a:srgbClr val="FFFFFF"/>
                </a:solidFill>
                <a:latin typeface="Trebuchet MS"/>
                <a:cs typeface="Trebuchet MS"/>
              </a:rPr>
              <a:t> evoke </a:t>
            </a:r>
            <a:r>
              <a:rPr sz="2000" dirty="0">
                <a:solidFill>
                  <a:srgbClr val="FFFFFF"/>
                </a:solidFill>
                <a:latin typeface="Trebuchet MS"/>
                <a:cs typeface="Trebuchet MS"/>
              </a:rPr>
              <a:t>responses </a:t>
            </a:r>
            <a:r>
              <a:rPr sz="2000" spc="-4" dirty="0">
                <a:solidFill>
                  <a:srgbClr val="FFFFFF"/>
                </a:solidFill>
                <a:latin typeface="Trebuchet MS"/>
                <a:cs typeface="Trebuchet MS"/>
              </a:rPr>
              <a:t>due to </a:t>
            </a:r>
            <a:r>
              <a:rPr sz="2000" spc="-23" dirty="0">
                <a:solidFill>
                  <a:srgbClr val="FFFF00"/>
                </a:solidFill>
                <a:latin typeface="Trebuchet MS"/>
                <a:cs typeface="Trebuchet MS"/>
              </a:rPr>
              <a:t>N</a:t>
            </a:r>
            <a:r>
              <a:rPr sz="2000" spc="-23" dirty="0">
                <a:solidFill>
                  <a:srgbClr val="FFFFFF"/>
                </a:solidFill>
                <a:latin typeface="Trebuchet MS"/>
                <a:cs typeface="Trebuchet MS"/>
              </a:rPr>
              <a:t>ovelty, </a:t>
            </a:r>
            <a:r>
              <a:rPr sz="2000" spc="-23" dirty="0">
                <a:solidFill>
                  <a:srgbClr val="FFFF00"/>
                </a:solidFill>
                <a:latin typeface="Trebuchet MS"/>
                <a:cs typeface="Trebuchet MS"/>
              </a:rPr>
              <a:t>I</a:t>
            </a:r>
            <a:r>
              <a:rPr sz="2000" spc="-23" dirty="0">
                <a:solidFill>
                  <a:srgbClr val="FFFFFF"/>
                </a:solidFill>
                <a:latin typeface="Trebuchet MS"/>
                <a:cs typeface="Trebuchet MS"/>
              </a:rPr>
              <a:t>ntensity, </a:t>
            </a:r>
            <a:r>
              <a:rPr sz="2000" dirty="0">
                <a:solidFill>
                  <a:srgbClr val="FFFFFF"/>
                </a:solidFill>
                <a:latin typeface="Trebuchet MS"/>
                <a:cs typeface="Trebuchet MS"/>
              </a:rPr>
              <a:t>or </a:t>
            </a:r>
            <a:r>
              <a:rPr sz="2000" spc="-4" dirty="0">
                <a:solidFill>
                  <a:srgbClr val="FFFFFF"/>
                </a:solidFill>
                <a:latin typeface="Trebuchet MS"/>
                <a:cs typeface="Trebuchet MS"/>
              </a:rPr>
              <a:t>contaminating influences </a:t>
            </a:r>
            <a:r>
              <a:rPr sz="2000" dirty="0">
                <a:solidFill>
                  <a:srgbClr val="FFFFFF"/>
                </a:solidFill>
                <a:latin typeface="Trebuchet MS"/>
                <a:cs typeface="Trebuchet MS"/>
              </a:rPr>
              <a:t>from </a:t>
            </a:r>
            <a:r>
              <a:rPr sz="2000" spc="-4" dirty="0">
                <a:solidFill>
                  <a:srgbClr val="FFFFFF"/>
                </a:solidFill>
                <a:latin typeface="Trebuchet MS"/>
                <a:cs typeface="Trebuchet MS"/>
              </a:rPr>
              <a:t>the wrong sources </a:t>
            </a:r>
            <a:r>
              <a:rPr sz="2000" dirty="0">
                <a:solidFill>
                  <a:srgbClr val="FFFFFF"/>
                </a:solidFill>
                <a:latin typeface="Trebuchet MS"/>
                <a:cs typeface="Trebuchet MS"/>
              </a:rPr>
              <a:t>of</a:t>
            </a:r>
            <a:r>
              <a:rPr sz="2000" spc="-94" dirty="0">
                <a:solidFill>
                  <a:srgbClr val="FFFFFF"/>
                </a:solidFill>
                <a:latin typeface="Trebuchet MS"/>
                <a:cs typeface="Trebuchet MS"/>
              </a:rPr>
              <a:t> </a:t>
            </a:r>
            <a:r>
              <a:rPr sz="2000" dirty="0">
                <a:solidFill>
                  <a:srgbClr val="FFFF00"/>
                </a:solidFill>
                <a:latin typeface="Trebuchet MS"/>
                <a:cs typeface="Trebuchet MS"/>
              </a:rPr>
              <a:t>S</a:t>
            </a:r>
            <a:r>
              <a:rPr sz="2000" dirty="0">
                <a:solidFill>
                  <a:srgbClr val="FFFFFF"/>
                </a:solidFill>
                <a:latin typeface="Trebuchet MS"/>
                <a:cs typeface="Trebuchet MS"/>
              </a:rPr>
              <a:t>alience</a:t>
            </a:r>
            <a:endParaRPr sz="2000" dirty="0">
              <a:latin typeface="Trebuchet MS"/>
              <a:cs typeface="Trebuchet MS"/>
            </a:endParaRPr>
          </a:p>
          <a:p>
            <a:pPr marL="523875" marR="453866" lvl="1" indent="-171450">
              <a:lnSpc>
                <a:spcPts val="1620"/>
              </a:lnSpc>
              <a:spcBef>
                <a:spcPts val="382"/>
              </a:spcBef>
              <a:buFont typeface="Arial"/>
              <a:buChar char="•"/>
              <a:tabLst>
                <a:tab pos="523875" algn="l"/>
                <a:tab pos="524351" algn="l"/>
              </a:tabLst>
            </a:pPr>
            <a:r>
              <a:rPr sz="2000" spc="-98" dirty="0">
                <a:solidFill>
                  <a:srgbClr val="FFFFFF"/>
                </a:solidFill>
                <a:latin typeface="Trebuchet MS"/>
                <a:cs typeface="Trebuchet MS"/>
              </a:rPr>
              <a:t>To </a:t>
            </a:r>
            <a:r>
              <a:rPr sz="2000" spc="-4" dirty="0">
                <a:solidFill>
                  <a:srgbClr val="FFFFFF"/>
                </a:solidFill>
                <a:latin typeface="Trebuchet MS"/>
                <a:cs typeface="Trebuchet MS"/>
              </a:rPr>
              <a:t>the degree </a:t>
            </a:r>
            <a:r>
              <a:rPr sz="2000" dirty="0">
                <a:solidFill>
                  <a:srgbClr val="FFFFFF"/>
                </a:solidFill>
                <a:latin typeface="Trebuchet MS"/>
                <a:cs typeface="Trebuchet MS"/>
              </a:rPr>
              <a:t>possible, </a:t>
            </a:r>
            <a:r>
              <a:rPr sz="2000" spc="-4" dirty="0">
                <a:solidFill>
                  <a:srgbClr val="FFFFFF"/>
                </a:solidFill>
                <a:latin typeface="Trebuchet MS"/>
                <a:cs typeface="Trebuchet MS"/>
              </a:rPr>
              <a:t>all </a:t>
            </a:r>
            <a:r>
              <a:rPr sz="2000" dirty="0">
                <a:solidFill>
                  <a:srgbClr val="FFFFFF"/>
                </a:solidFill>
                <a:latin typeface="Trebuchet MS"/>
                <a:cs typeface="Trebuchet MS"/>
              </a:rPr>
              <a:t>sources of salience other </a:t>
            </a:r>
            <a:r>
              <a:rPr sz="2000" spc="-4" dirty="0">
                <a:solidFill>
                  <a:srgbClr val="FFFFFF"/>
                </a:solidFill>
                <a:latin typeface="Trebuchet MS"/>
                <a:cs typeface="Trebuchet MS"/>
              </a:rPr>
              <a:t>than deception </a:t>
            </a:r>
            <a:r>
              <a:rPr sz="2000" dirty="0">
                <a:solidFill>
                  <a:srgbClr val="FFFFFF"/>
                </a:solidFill>
                <a:latin typeface="Trebuchet MS"/>
                <a:cs typeface="Trebuchet MS"/>
              </a:rPr>
              <a:t>should </a:t>
            </a:r>
            <a:r>
              <a:rPr sz="2000" spc="-4" dirty="0">
                <a:solidFill>
                  <a:srgbClr val="FFFFFF"/>
                </a:solidFill>
                <a:latin typeface="Trebuchet MS"/>
                <a:cs typeface="Trebuchet MS"/>
              </a:rPr>
              <a:t>be  controlled </a:t>
            </a:r>
            <a:r>
              <a:rPr sz="2000" dirty="0">
                <a:solidFill>
                  <a:srgbClr val="FFFFFF"/>
                </a:solidFill>
                <a:latin typeface="Trebuchet MS"/>
                <a:cs typeface="Trebuchet MS"/>
              </a:rPr>
              <a:t>on</a:t>
            </a:r>
            <a:r>
              <a:rPr sz="2000" spc="-41" dirty="0">
                <a:solidFill>
                  <a:srgbClr val="FFFFFF"/>
                </a:solidFill>
                <a:latin typeface="Trebuchet MS"/>
                <a:cs typeface="Trebuchet MS"/>
              </a:rPr>
              <a:t> </a:t>
            </a:r>
            <a:r>
              <a:rPr sz="2000" spc="-4" dirty="0">
                <a:solidFill>
                  <a:srgbClr val="FFFFFF"/>
                </a:solidFill>
                <a:latin typeface="Trebuchet MS"/>
                <a:cs typeface="Trebuchet MS"/>
              </a:rPr>
              <a:t>RQs.</a:t>
            </a:r>
            <a:endParaRPr sz="2000" dirty="0">
              <a:latin typeface="Trebuchet MS"/>
              <a:cs typeface="Trebuchet M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35150"/>
            <a:ext cx="7828407" cy="241172"/>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7939278" y="2335150"/>
            <a:ext cx="1202436" cy="10858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0" y="1314450"/>
            <a:ext cx="7828598" cy="1026795"/>
          </a:xfrm>
          <a:custGeom>
            <a:avLst/>
            <a:gdLst/>
            <a:ahLst/>
            <a:cxnLst/>
            <a:rect l="l" t="t" r="r" b="b"/>
            <a:pathLst>
              <a:path w="10438130" h="1369060">
                <a:moveTo>
                  <a:pt x="0" y="1368552"/>
                </a:moveTo>
                <a:lnTo>
                  <a:pt x="10437876" y="1368552"/>
                </a:lnTo>
                <a:lnTo>
                  <a:pt x="10437876" y="0"/>
                </a:lnTo>
                <a:lnTo>
                  <a:pt x="0" y="0"/>
                </a:lnTo>
                <a:lnTo>
                  <a:pt x="0" y="1368552"/>
                </a:lnTo>
                <a:close/>
              </a:path>
            </a:pathLst>
          </a:custGeom>
          <a:solidFill>
            <a:srgbClr val="252525"/>
          </a:solidFill>
        </p:spPr>
        <p:txBody>
          <a:bodyPr wrap="square" lIns="0" tIns="0" rIns="0" bIns="0" rtlCol="0"/>
          <a:lstStyle/>
          <a:p>
            <a:endParaRPr dirty="0"/>
          </a:p>
        </p:txBody>
      </p:sp>
      <p:sp>
        <p:nvSpPr>
          <p:cNvPr id="5" name="object 5"/>
          <p:cNvSpPr/>
          <p:nvPr/>
        </p:nvSpPr>
        <p:spPr>
          <a:xfrm>
            <a:off x="7939279" y="1314450"/>
            <a:ext cx="1202531" cy="1026795"/>
          </a:xfrm>
          <a:custGeom>
            <a:avLst/>
            <a:gdLst/>
            <a:ahLst/>
            <a:cxnLst/>
            <a:rect l="l" t="t" r="r" b="b"/>
            <a:pathLst>
              <a:path w="1603375" h="1369060">
                <a:moveTo>
                  <a:pt x="0" y="1368552"/>
                </a:moveTo>
                <a:lnTo>
                  <a:pt x="1603248" y="1368552"/>
                </a:lnTo>
                <a:lnTo>
                  <a:pt x="1603248" y="0"/>
                </a:lnTo>
                <a:lnTo>
                  <a:pt x="0" y="0"/>
                </a:lnTo>
                <a:lnTo>
                  <a:pt x="0" y="1368552"/>
                </a:lnTo>
                <a:close/>
              </a:path>
            </a:pathLst>
          </a:custGeom>
          <a:solidFill>
            <a:srgbClr val="EF9315"/>
          </a:solidFill>
        </p:spPr>
        <p:txBody>
          <a:bodyPr wrap="square" lIns="0" tIns="0" rIns="0" bIns="0" rtlCol="0"/>
          <a:lstStyle/>
          <a:p>
            <a:endParaRPr dirty="0"/>
          </a:p>
        </p:txBody>
      </p:sp>
      <p:sp>
        <p:nvSpPr>
          <p:cNvPr id="6" name="object 6"/>
          <p:cNvSpPr txBox="1">
            <a:spLocks noGrp="1"/>
          </p:cNvSpPr>
          <p:nvPr>
            <p:ph type="title"/>
          </p:nvPr>
        </p:nvSpPr>
        <p:spPr>
          <a:xfrm>
            <a:off x="569290" y="1581721"/>
            <a:ext cx="6803060" cy="425116"/>
          </a:xfrm>
          <a:prstGeom prst="rect">
            <a:avLst/>
          </a:prstGeom>
        </p:spPr>
        <p:txBody>
          <a:bodyPr vert="horz" wrap="square" lIns="0" tIns="9525" rIns="0" bIns="0" rtlCol="0">
            <a:spAutoFit/>
          </a:bodyPr>
          <a:lstStyle/>
          <a:p>
            <a:pPr marL="9525" algn="ctr">
              <a:spcBef>
                <a:spcPts val="75"/>
              </a:spcBef>
            </a:pPr>
            <a:r>
              <a:rPr dirty="0"/>
              <a:t>Summary</a:t>
            </a:r>
            <a:r>
              <a:rPr lang="en-US" dirty="0"/>
              <a:t> of Testing Principles </a:t>
            </a:r>
            <a:endParaRPr dirty="0"/>
          </a:p>
        </p:txBody>
      </p:sp>
      <p:sp>
        <p:nvSpPr>
          <p:cNvPr id="7" name="object 7"/>
          <p:cNvSpPr txBox="1"/>
          <p:nvPr/>
        </p:nvSpPr>
        <p:spPr>
          <a:xfrm>
            <a:off x="171450" y="2559894"/>
            <a:ext cx="8686800" cy="3286957"/>
          </a:xfrm>
          <a:prstGeom prst="rect">
            <a:avLst/>
          </a:prstGeom>
        </p:spPr>
        <p:txBody>
          <a:bodyPr vert="horz" wrap="square" lIns="0" tIns="39528" rIns="0" bIns="0" rtlCol="0">
            <a:spAutoFit/>
          </a:bodyPr>
          <a:lstStyle/>
          <a:p>
            <a:pPr marL="180975" indent="-171450">
              <a:spcBef>
                <a:spcPts val="310"/>
              </a:spcBef>
              <a:buFont typeface="Arial"/>
              <a:buChar char="•"/>
              <a:tabLst>
                <a:tab pos="180975" algn="l"/>
              </a:tabLst>
            </a:pPr>
            <a:r>
              <a:rPr sz="2400" u="sng" spc="-4" dirty="0">
                <a:solidFill>
                  <a:srgbClr val="FFFF00"/>
                </a:solidFill>
                <a:latin typeface="Trebuchet MS"/>
                <a:cs typeface="Trebuchet MS"/>
              </a:rPr>
              <a:t>Comparison</a:t>
            </a:r>
            <a:r>
              <a:rPr sz="2400" u="sng" spc="-8" dirty="0">
                <a:solidFill>
                  <a:srgbClr val="FFFF00"/>
                </a:solidFill>
                <a:latin typeface="Trebuchet MS"/>
                <a:cs typeface="Trebuchet MS"/>
              </a:rPr>
              <a:t> </a:t>
            </a:r>
            <a:r>
              <a:rPr sz="2400" u="sng" spc="-4" dirty="0">
                <a:solidFill>
                  <a:srgbClr val="FFFF00"/>
                </a:solidFill>
                <a:latin typeface="Trebuchet MS"/>
                <a:cs typeface="Trebuchet MS"/>
              </a:rPr>
              <a:t>questions</a:t>
            </a:r>
            <a:r>
              <a:rPr sz="2400" spc="-4" dirty="0">
                <a:solidFill>
                  <a:srgbClr val="FFFFFF"/>
                </a:solidFill>
                <a:latin typeface="Trebuchet MS"/>
                <a:cs typeface="Trebuchet MS"/>
              </a:rPr>
              <a:t>:</a:t>
            </a:r>
            <a:endParaRPr sz="2400" dirty="0">
              <a:latin typeface="Trebuchet MS"/>
              <a:cs typeface="Trebuchet MS"/>
            </a:endParaRPr>
          </a:p>
          <a:p>
            <a:pPr marL="523875" lvl="1" indent="-171450">
              <a:spcBef>
                <a:spcPts val="176"/>
              </a:spcBef>
              <a:buFont typeface="Arial"/>
              <a:buChar char="•"/>
              <a:tabLst>
                <a:tab pos="524351" algn="l"/>
              </a:tabLst>
            </a:pPr>
            <a:r>
              <a:rPr spc="-4" dirty="0">
                <a:solidFill>
                  <a:srgbClr val="FFFFFF"/>
                </a:solidFill>
                <a:latin typeface="Trebuchet MS"/>
                <a:cs typeface="Trebuchet MS"/>
              </a:rPr>
              <a:t>Should have </a:t>
            </a:r>
            <a:r>
              <a:rPr u="heavy" dirty="0">
                <a:solidFill>
                  <a:srgbClr val="FFFFFF"/>
                </a:solidFill>
                <a:uFill>
                  <a:solidFill>
                    <a:srgbClr val="FFFFFF"/>
                  </a:solidFill>
                </a:uFill>
                <a:latin typeface="Trebuchet MS"/>
                <a:cs typeface="Trebuchet MS"/>
              </a:rPr>
              <a:t>face</a:t>
            </a:r>
            <a:r>
              <a:rPr u="heavy" spc="11" dirty="0">
                <a:solidFill>
                  <a:srgbClr val="FFFFFF"/>
                </a:solidFill>
                <a:uFill>
                  <a:solidFill>
                    <a:srgbClr val="FFFFFF"/>
                  </a:solidFill>
                </a:uFill>
                <a:latin typeface="Trebuchet MS"/>
                <a:cs typeface="Trebuchet MS"/>
              </a:rPr>
              <a:t> </a:t>
            </a:r>
            <a:r>
              <a:rPr u="heavy" spc="-4" dirty="0">
                <a:solidFill>
                  <a:srgbClr val="FFFFFF"/>
                </a:solidFill>
                <a:uFill>
                  <a:solidFill>
                    <a:srgbClr val="FFFFFF"/>
                  </a:solidFill>
                </a:uFill>
                <a:latin typeface="Trebuchet MS"/>
                <a:cs typeface="Trebuchet MS"/>
              </a:rPr>
              <a:t>validity</a:t>
            </a:r>
            <a:endParaRPr dirty="0">
              <a:latin typeface="Trebuchet MS"/>
              <a:cs typeface="Trebuchet MS"/>
            </a:endParaRPr>
          </a:p>
          <a:p>
            <a:pPr marL="523875" lvl="1" indent="-171450">
              <a:spcBef>
                <a:spcPts val="153"/>
              </a:spcBef>
              <a:buFont typeface="Arial"/>
              <a:buChar char="•"/>
              <a:tabLst>
                <a:tab pos="524351" algn="l"/>
              </a:tabLst>
            </a:pPr>
            <a:r>
              <a:rPr spc="-4" dirty="0">
                <a:solidFill>
                  <a:srgbClr val="FFFFFF"/>
                </a:solidFill>
                <a:latin typeface="Trebuchet MS"/>
                <a:cs typeface="Trebuchet MS"/>
              </a:rPr>
              <a:t>Should be important to the examinee</a:t>
            </a:r>
            <a:endParaRPr dirty="0">
              <a:latin typeface="Trebuchet MS"/>
              <a:cs typeface="Trebuchet MS"/>
            </a:endParaRPr>
          </a:p>
          <a:p>
            <a:pPr marL="523875" lvl="1" indent="-171450">
              <a:spcBef>
                <a:spcPts val="161"/>
              </a:spcBef>
              <a:buFont typeface="Arial"/>
              <a:buChar char="•"/>
              <a:tabLst>
                <a:tab pos="524351" algn="l"/>
              </a:tabLst>
            </a:pPr>
            <a:r>
              <a:rPr spc="-4" dirty="0">
                <a:solidFill>
                  <a:srgbClr val="FFFFFF"/>
                </a:solidFill>
                <a:latin typeface="Trebuchet MS"/>
                <a:cs typeface="Trebuchet MS"/>
              </a:rPr>
              <a:t>Not explicitly cover behaviors more serious than those in the</a:t>
            </a:r>
            <a:r>
              <a:rPr spc="83" dirty="0">
                <a:solidFill>
                  <a:srgbClr val="FFFFFF"/>
                </a:solidFill>
                <a:latin typeface="Trebuchet MS"/>
                <a:cs typeface="Trebuchet MS"/>
              </a:rPr>
              <a:t> </a:t>
            </a:r>
            <a:r>
              <a:rPr spc="-4" dirty="0">
                <a:solidFill>
                  <a:srgbClr val="FFFFFF"/>
                </a:solidFill>
                <a:latin typeface="Trebuchet MS"/>
                <a:cs typeface="Trebuchet MS"/>
              </a:rPr>
              <a:t>RQs.</a:t>
            </a:r>
            <a:endParaRPr dirty="0">
              <a:latin typeface="Trebuchet MS"/>
              <a:cs typeface="Trebuchet MS"/>
            </a:endParaRPr>
          </a:p>
          <a:p>
            <a:pPr marL="523875" lvl="1" indent="-171450">
              <a:spcBef>
                <a:spcPts val="161"/>
              </a:spcBef>
              <a:buFont typeface="Arial"/>
              <a:buChar char="•"/>
              <a:tabLst>
                <a:tab pos="524351" algn="l"/>
              </a:tabLst>
            </a:pPr>
            <a:r>
              <a:rPr dirty="0">
                <a:solidFill>
                  <a:srgbClr val="FFFFFF"/>
                </a:solidFill>
                <a:latin typeface="Trebuchet MS"/>
                <a:cs typeface="Trebuchet MS"/>
              </a:rPr>
              <a:t>PLCs </a:t>
            </a:r>
            <a:r>
              <a:rPr spc="-4" dirty="0">
                <a:solidFill>
                  <a:srgbClr val="FFFFFF"/>
                </a:solidFill>
                <a:latin typeface="Trebuchet MS"/>
                <a:cs typeface="Trebuchet MS"/>
              </a:rPr>
              <a:t>should evoke </a:t>
            </a:r>
            <a:r>
              <a:rPr spc="-8" dirty="0">
                <a:solidFill>
                  <a:srgbClr val="FFFFFF"/>
                </a:solidFill>
                <a:latin typeface="Trebuchet MS"/>
                <a:cs typeface="Trebuchet MS"/>
              </a:rPr>
              <a:t>doubt </a:t>
            </a:r>
            <a:r>
              <a:rPr dirty="0">
                <a:solidFill>
                  <a:srgbClr val="FFFFFF"/>
                </a:solidFill>
                <a:latin typeface="Trebuchet MS"/>
                <a:cs typeface="Trebuchet MS"/>
              </a:rPr>
              <a:t>or</a:t>
            </a:r>
            <a:r>
              <a:rPr spc="38" dirty="0">
                <a:solidFill>
                  <a:srgbClr val="FFFFFF"/>
                </a:solidFill>
                <a:latin typeface="Trebuchet MS"/>
                <a:cs typeface="Trebuchet MS"/>
              </a:rPr>
              <a:t> </a:t>
            </a:r>
            <a:r>
              <a:rPr spc="-8" dirty="0">
                <a:solidFill>
                  <a:srgbClr val="FFFFFF"/>
                </a:solidFill>
                <a:latin typeface="Trebuchet MS"/>
                <a:cs typeface="Trebuchet MS"/>
              </a:rPr>
              <a:t>deception</a:t>
            </a:r>
            <a:endParaRPr dirty="0">
              <a:latin typeface="Trebuchet MS"/>
              <a:cs typeface="Trebuchet MS"/>
            </a:endParaRPr>
          </a:p>
          <a:p>
            <a:pPr marL="523875" lvl="1" indent="-171450">
              <a:lnSpc>
                <a:spcPts val="2051"/>
              </a:lnSpc>
              <a:spcBef>
                <a:spcPts val="157"/>
              </a:spcBef>
              <a:buFont typeface="Arial"/>
              <a:buChar char="•"/>
              <a:tabLst>
                <a:tab pos="524351" algn="l"/>
              </a:tabLst>
            </a:pPr>
            <a:r>
              <a:rPr spc="-4" dirty="0">
                <a:solidFill>
                  <a:srgbClr val="FFFFFF"/>
                </a:solidFill>
                <a:latin typeface="Trebuchet MS"/>
                <a:cs typeface="Trebuchet MS"/>
              </a:rPr>
              <a:t>DLCs should include </a:t>
            </a:r>
            <a:r>
              <a:rPr spc="-8" dirty="0">
                <a:solidFill>
                  <a:srgbClr val="FFFFFF"/>
                </a:solidFill>
                <a:latin typeface="Trebuchet MS"/>
                <a:cs typeface="Trebuchet MS"/>
              </a:rPr>
              <a:t>“deception” </a:t>
            </a:r>
            <a:r>
              <a:rPr spc="-4" dirty="0">
                <a:solidFill>
                  <a:srgbClr val="FFFFFF"/>
                </a:solidFill>
                <a:latin typeface="Trebuchet MS"/>
                <a:cs typeface="Trebuchet MS"/>
              </a:rPr>
              <a:t>and an </a:t>
            </a:r>
            <a:r>
              <a:rPr spc="-8" dirty="0">
                <a:solidFill>
                  <a:srgbClr val="FFFFFF"/>
                </a:solidFill>
                <a:latin typeface="Trebuchet MS"/>
                <a:cs typeface="Trebuchet MS"/>
              </a:rPr>
              <a:t>uncomplicated </a:t>
            </a:r>
            <a:r>
              <a:rPr spc="-4" dirty="0">
                <a:solidFill>
                  <a:srgbClr val="FFFFFF"/>
                </a:solidFill>
                <a:latin typeface="Trebuchet MS"/>
                <a:cs typeface="Trebuchet MS"/>
              </a:rPr>
              <a:t>but</a:t>
            </a:r>
            <a:r>
              <a:rPr spc="131" dirty="0">
                <a:solidFill>
                  <a:srgbClr val="FFFFFF"/>
                </a:solidFill>
                <a:latin typeface="Trebuchet MS"/>
                <a:cs typeface="Trebuchet MS"/>
              </a:rPr>
              <a:t> </a:t>
            </a:r>
            <a:r>
              <a:rPr spc="-4" dirty="0">
                <a:solidFill>
                  <a:srgbClr val="FFFFFF"/>
                </a:solidFill>
                <a:latin typeface="Trebuchet MS"/>
                <a:cs typeface="Trebuchet MS"/>
              </a:rPr>
              <a:t>important</a:t>
            </a:r>
            <a:endParaRPr dirty="0">
              <a:latin typeface="Trebuchet MS"/>
              <a:cs typeface="Trebuchet MS"/>
            </a:endParaRPr>
          </a:p>
          <a:p>
            <a:pPr marL="523875">
              <a:lnSpc>
                <a:spcPts val="2051"/>
              </a:lnSpc>
            </a:pPr>
            <a:r>
              <a:rPr spc="-4" dirty="0">
                <a:solidFill>
                  <a:srgbClr val="FFFFFF"/>
                </a:solidFill>
                <a:latin typeface="Trebuchet MS"/>
                <a:cs typeface="Trebuchet MS"/>
              </a:rPr>
              <a:t>task demand</a:t>
            </a:r>
            <a:r>
              <a:rPr lang="en-US" spc="-4" dirty="0">
                <a:solidFill>
                  <a:srgbClr val="FFFFFF"/>
                </a:solidFill>
                <a:latin typeface="Trebuchet MS"/>
                <a:cs typeface="Trebuchet MS"/>
              </a:rPr>
              <a:t>.</a:t>
            </a:r>
          </a:p>
          <a:p>
            <a:pPr marL="523875">
              <a:lnSpc>
                <a:spcPts val="2051"/>
              </a:lnSpc>
            </a:pPr>
            <a:r>
              <a:rPr lang="en-US" spc="-4" dirty="0">
                <a:solidFill>
                  <a:srgbClr val="FFFFFF"/>
                </a:solidFill>
                <a:latin typeface="Trebuchet MS"/>
                <a:cs typeface="Trebuchet MS"/>
              </a:rPr>
              <a:t>	DLCs must be accompanied by explicit instructions.</a:t>
            </a:r>
            <a:endParaRPr dirty="0">
              <a:latin typeface="Trebuchet MS"/>
              <a:cs typeface="Trebuchet MS"/>
            </a:endParaRPr>
          </a:p>
          <a:p>
            <a:pPr marL="523875" lvl="1" indent="-171450">
              <a:lnSpc>
                <a:spcPts val="2051"/>
              </a:lnSpc>
              <a:spcBef>
                <a:spcPts val="161"/>
              </a:spcBef>
              <a:buFont typeface="Arial"/>
              <a:buChar char="•"/>
              <a:tabLst>
                <a:tab pos="524351" algn="l"/>
              </a:tabLst>
            </a:pPr>
            <a:r>
              <a:rPr spc="-4" dirty="0">
                <a:solidFill>
                  <a:srgbClr val="FFFFFF"/>
                </a:solidFill>
                <a:latin typeface="Trebuchet MS"/>
                <a:cs typeface="Trebuchet MS"/>
              </a:rPr>
              <a:t>Can test </a:t>
            </a:r>
            <a:r>
              <a:rPr dirty="0">
                <a:solidFill>
                  <a:srgbClr val="FFFFFF"/>
                </a:solidFill>
                <a:latin typeface="Trebuchet MS"/>
                <a:cs typeface="Trebuchet MS"/>
              </a:rPr>
              <a:t>on </a:t>
            </a:r>
            <a:r>
              <a:rPr spc="-4" dirty="0">
                <a:solidFill>
                  <a:srgbClr val="FFFFFF"/>
                </a:solidFill>
                <a:latin typeface="Trebuchet MS"/>
                <a:cs typeface="Trebuchet MS"/>
              </a:rPr>
              <a:t>hypothetical future behavior if it can be made salient to</a:t>
            </a:r>
            <a:r>
              <a:rPr spc="86" dirty="0">
                <a:solidFill>
                  <a:srgbClr val="FFFFFF"/>
                </a:solidFill>
                <a:latin typeface="Trebuchet MS"/>
                <a:cs typeface="Trebuchet MS"/>
              </a:rPr>
              <a:t> </a:t>
            </a:r>
            <a:r>
              <a:rPr spc="-4" dirty="0">
                <a:solidFill>
                  <a:srgbClr val="FFFFFF"/>
                </a:solidFill>
                <a:latin typeface="Trebuchet MS"/>
                <a:cs typeface="Trebuchet MS"/>
              </a:rPr>
              <a:t>the</a:t>
            </a:r>
            <a:endParaRPr dirty="0">
              <a:latin typeface="Trebuchet MS"/>
              <a:cs typeface="Trebuchet MS"/>
            </a:endParaRPr>
          </a:p>
          <a:p>
            <a:pPr marL="523875">
              <a:lnSpc>
                <a:spcPts val="2051"/>
              </a:lnSpc>
            </a:pPr>
            <a:r>
              <a:rPr lang="en-US" spc="-4" dirty="0">
                <a:solidFill>
                  <a:srgbClr val="FFFFFF"/>
                </a:solidFill>
                <a:latin typeface="Trebuchet MS"/>
                <a:cs typeface="Trebuchet MS"/>
              </a:rPr>
              <a:t>E</a:t>
            </a:r>
            <a:r>
              <a:rPr spc="-4" dirty="0">
                <a:solidFill>
                  <a:srgbClr val="FFFFFF"/>
                </a:solidFill>
                <a:latin typeface="Trebuchet MS"/>
                <a:cs typeface="Trebuchet MS"/>
              </a:rPr>
              <a:t>xaminee</a:t>
            </a:r>
            <a:r>
              <a:rPr lang="en-US" spc="-4" dirty="0">
                <a:solidFill>
                  <a:srgbClr val="FFFFFF"/>
                </a:solidFill>
                <a:latin typeface="Trebuchet MS"/>
                <a:cs typeface="Trebuchet MS"/>
              </a:rPr>
              <a:t>.</a:t>
            </a:r>
          </a:p>
          <a:p>
            <a:pPr marL="523875">
              <a:lnSpc>
                <a:spcPts val="2051"/>
              </a:lnSpc>
            </a:pPr>
            <a:r>
              <a:rPr lang="en-US" spc="-4" dirty="0">
                <a:solidFill>
                  <a:srgbClr val="FFFFFF"/>
                </a:solidFill>
                <a:latin typeface="Trebuchet MS"/>
                <a:cs typeface="Trebuchet MS"/>
              </a:rPr>
              <a:t>	“Are you the type of person who would…..?”</a:t>
            </a:r>
            <a:endParaRPr dirty="0">
              <a:latin typeface="Trebuchet MS"/>
              <a:cs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085850"/>
            <a:ext cx="4686300" cy="3708708"/>
          </a:xfrm>
          <a:prstGeom prst="rect">
            <a:avLst/>
          </a:prstGeom>
        </p:spPr>
        <p:txBody>
          <a:bodyPr wrap="square">
            <a:spAutoFit/>
          </a:bodyPr>
          <a:lstStyle/>
          <a:p>
            <a:pPr algn="ctr" defTabSz="685800" eaLnBrk="1" fontAlgn="auto" hangingPunct="1">
              <a:spcBef>
                <a:spcPts val="401"/>
              </a:spcBef>
              <a:spcAft>
                <a:spcPts val="0"/>
              </a:spcAft>
            </a:pPr>
            <a:endParaRPr lang="en-US" sz="4500" dirty="0">
              <a:solidFill>
                <a:prstClr val="black"/>
              </a:solidFill>
              <a:latin typeface="Trebuchet MS"/>
              <a:cs typeface="Trebuchet MS"/>
            </a:endParaRPr>
          </a:p>
          <a:p>
            <a:pPr algn="ctr" defTabSz="685800" eaLnBrk="1" fontAlgn="auto" hangingPunct="1">
              <a:spcBef>
                <a:spcPts val="401"/>
              </a:spcBef>
              <a:spcAft>
                <a:spcPts val="0"/>
              </a:spcAft>
            </a:pPr>
            <a:r>
              <a:rPr lang="en-US" sz="4500" dirty="0">
                <a:solidFill>
                  <a:prstClr val="black"/>
                </a:solidFill>
                <a:latin typeface="Trebuchet MS"/>
                <a:cs typeface="Trebuchet MS"/>
              </a:rPr>
              <a:t>Remember: Policy </a:t>
            </a:r>
          </a:p>
          <a:p>
            <a:pPr algn="ctr" defTabSz="685800" eaLnBrk="1" fontAlgn="auto" hangingPunct="1">
              <a:spcBef>
                <a:spcPts val="401"/>
              </a:spcBef>
              <a:spcAft>
                <a:spcPts val="0"/>
              </a:spcAft>
            </a:pPr>
            <a:r>
              <a:rPr lang="en-US" sz="4500" dirty="0">
                <a:solidFill>
                  <a:prstClr val="black"/>
                </a:solidFill>
                <a:latin typeface="Trebuchet MS"/>
                <a:cs typeface="Trebuchet MS"/>
              </a:rPr>
              <a:t>is not </a:t>
            </a:r>
          </a:p>
          <a:p>
            <a:pPr algn="ctr" defTabSz="685800" eaLnBrk="1" fontAlgn="auto" hangingPunct="1">
              <a:spcBef>
                <a:spcPts val="401"/>
              </a:spcBef>
              <a:spcAft>
                <a:spcPts val="0"/>
              </a:spcAft>
            </a:pPr>
            <a:r>
              <a:rPr lang="en-US" sz="4500" dirty="0">
                <a:solidFill>
                  <a:prstClr val="black"/>
                </a:solidFill>
                <a:latin typeface="Trebuchet MS"/>
                <a:cs typeface="Trebuchet MS"/>
              </a:rPr>
              <a:t>Science</a:t>
            </a:r>
          </a:p>
        </p:txBody>
      </p:sp>
    </p:spTree>
    <p:extLst>
      <p:ext uri="{BB962C8B-B14F-4D97-AF65-F5344CB8AC3E}">
        <p14:creationId xmlns:p14="http://schemas.microsoft.com/office/powerpoint/2010/main" val="32595875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35150"/>
            <a:ext cx="7828407" cy="241172"/>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7939278" y="2335150"/>
            <a:ext cx="1202436" cy="10858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0" y="1314450"/>
            <a:ext cx="7828598" cy="1026795"/>
          </a:xfrm>
          <a:custGeom>
            <a:avLst/>
            <a:gdLst/>
            <a:ahLst/>
            <a:cxnLst/>
            <a:rect l="l" t="t" r="r" b="b"/>
            <a:pathLst>
              <a:path w="10438130" h="1369060">
                <a:moveTo>
                  <a:pt x="0" y="1368552"/>
                </a:moveTo>
                <a:lnTo>
                  <a:pt x="10437876" y="1368552"/>
                </a:lnTo>
                <a:lnTo>
                  <a:pt x="10437876" y="0"/>
                </a:lnTo>
                <a:lnTo>
                  <a:pt x="0" y="0"/>
                </a:lnTo>
                <a:lnTo>
                  <a:pt x="0" y="1368552"/>
                </a:lnTo>
                <a:close/>
              </a:path>
            </a:pathLst>
          </a:custGeom>
          <a:solidFill>
            <a:srgbClr val="252525"/>
          </a:solidFill>
        </p:spPr>
        <p:txBody>
          <a:bodyPr wrap="square" lIns="0" tIns="0" rIns="0" bIns="0" rtlCol="0"/>
          <a:lstStyle/>
          <a:p>
            <a:endParaRPr dirty="0"/>
          </a:p>
        </p:txBody>
      </p:sp>
      <p:sp>
        <p:nvSpPr>
          <p:cNvPr id="5" name="object 5"/>
          <p:cNvSpPr/>
          <p:nvPr/>
        </p:nvSpPr>
        <p:spPr>
          <a:xfrm>
            <a:off x="7939279" y="1314450"/>
            <a:ext cx="1202531" cy="1026795"/>
          </a:xfrm>
          <a:custGeom>
            <a:avLst/>
            <a:gdLst/>
            <a:ahLst/>
            <a:cxnLst/>
            <a:rect l="l" t="t" r="r" b="b"/>
            <a:pathLst>
              <a:path w="1603375" h="1369060">
                <a:moveTo>
                  <a:pt x="0" y="1368552"/>
                </a:moveTo>
                <a:lnTo>
                  <a:pt x="1603248" y="1368552"/>
                </a:lnTo>
                <a:lnTo>
                  <a:pt x="1603248" y="0"/>
                </a:lnTo>
                <a:lnTo>
                  <a:pt x="0" y="0"/>
                </a:lnTo>
                <a:lnTo>
                  <a:pt x="0" y="1368552"/>
                </a:lnTo>
                <a:close/>
              </a:path>
            </a:pathLst>
          </a:custGeom>
          <a:solidFill>
            <a:srgbClr val="EF9315"/>
          </a:solidFill>
        </p:spPr>
        <p:txBody>
          <a:bodyPr wrap="square" lIns="0" tIns="0" rIns="0" bIns="0" rtlCol="0"/>
          <a:lstStyle/>
          <a:p>
            <a:endParaRPr dirty="0"/>
          </a:p>
        </p:txBody>
      </p:sp>
      <p:sp>
        <p:nvSpPr>
          <p:cNvPr id="6" name="object 6"/>
          <p:cNvSpPr txBox="1"/>
          <p:nvPr/>
        </p:nvSpPr>
        <p:spPr>
          <a:xfrm>
            <a:off x="569290" y="1581721"/>
            <a:ext cx="7369988" cy="3986348"/>
          </a:xfrm>
          <a:prstGeom prst="rect">
            <a:avLst/>
          </a:prstGeom>
        </p:spPr>
        <p:txBody>
          <a:bodyPr vert="horz" wrap="square" lIns="0" tIns="9525" rIns="0" bIns="0" rtlCol="0">
            <a:spAutoFit/>
          </a:bodyPr>
          <a:lstStyle/>
          <a:p>
            <a:pPr marL="9525" algn="ctr">
              <a:spcBef>
                <a:spcPts val="75"/>
              </a:spcBef>
            </a:pPr>
            <a:r>
              <a:rPr lang="en-US" sz="2700" dirty="0">
                <a:solidFill>
                  <a:srgbClr val="FFFFFF"/>
                </a:solidFill>
                <a:latin typeface="Trebuchet MS"/>
                <a:cs typeface="Trebuchet MS"/>
              </a:rPr>
              <a:t>Test Question </a:t>
            </a:r>
            <a:r>
              <a:rPr sz="2700" dirty="0">
                <a:solidFill>
                  <a:srgbClr val="FFFFFF"/>
                </a:solidFill>
                <a:latin typeface="Trebuchet MS"/>
                <a:cs typeface="Trebuchet MS"/>
              </a:rPr>
              <a:t>Summary</a:t>
            </a:r>
            <a:r>
              <a:rPr lang="en-US" sz="2700" dirty="0">
                <a:solidFill>
                  <a:srgbClr val="FFFFFF"/>
                </a:solidFill>
                <a:latin typeface="Trebuchet MS"/>
                <a:cs typeface="Trebuchet MS"/>
              </a:rPr>
              <a:t> (continued)</a:t>
            </a:r>
            <a:endParaRPr sz="2700" dirty="0">
              <a:latin typeface="Trebuchet MS"/>
              <a:cs typeface="Trebuchet MS"/>
            </a:endParaRPr>
          </a:p>
          <a:p>
            <a:pPr>
              <a:spcBef>
                <a:spcPts val="11"/>
              </a:spcBef>
            </a:pPr>
            <a:endParaRPr sz="3825" dirty="0">
              <a:latin typeface="Times New Roman"/>
              <a:cs typeface="Times New Roman"/>
            </a:endParaRPr>
          </a:p>
          <a:p>
            <a:pPr marL="180975" indent="-171450">
              <a:lnSpc>
                <a:spcPts val="2820"/>
              </a:lnSpc>
              <a:buFont typeface="Arial"/>
              <a:buChar char="•"/>
              <a:tabLst>
                <a:tab pos="180975" algn="l"/>
              </a:tabLst>
            </a:pPr>
            <a:r>
              <a:rPr sz="2400" dirty="0">
                <a:solidFill>
                  <a:srgbClr val="FFFFFF"/>
                </a:solidFill>
                <a:latin typeface="Trebuchet MS"/>
                <a:cs typeface="Trebuchet MS"/>
              </a:rPr>
              <a:t>Both relevant </a:t>
            </a:r>
            <a:r>
              <a:rPr sz="2400" spc="-4" dirty="0">
                <a:solidFill>
                  <a:srgbClr val="FFFFFF"/>
                </a:solidFill>
                <a:latin typeface="Trebuchet MS"/>
                <a:cs typeface="Trebuchet MS"/>
              </a:rPr>
              <a:t>and comparison</a:t>
            </a:r>
            <a:r>
              <a:rPr sz="2400" spc="4" dirty="0">
                <a:solidFill>
                  <a:srgbClr val="FFFFFF"/>
                </a:solidFill>
                <a:latin typeface="Trebuchet MS"/>
                <a:cs typeface="Trebuchet MS"/>
              </a:rPr>
              <a:t> </a:t>
            </a:r>
            <a:r>
              <a:rPr sz="2400" spc="-4" dirty="0">
                <a:solidFill>
                  <a:srgbClr val="FFFFFF"/>
                </a:solidFill>
                <a:latin typeface="Trebuchet MS"/>
                <a:cs typeface="Trebuchet MS"/>
              </a:rPr>
              <a:t>questions:</a:t>
            </a:r>
            <a:endParaRPr sz="2400" dirty="0">
              <a:latin typeface="Trebuchet MS"/>
              <a:cs typeface="Trebuchet MS"/>
            </a:endParaRPr>
          </a:p>
          <a:p>
            <a:pPr marL="523875" marR="3810" lvl="1" indent="-171450">
              <a:lnSpc>
                <a:spcPts val="2018"/>
              </a:lnSpc>
              <a:spcBef>
                <a:spcPts val="424"/>
              </a:spcBef>
              <a:buFont typeface="Arial"/>
              <a:buChar char="•"/>
              <a:tabLst>
                <a:tab pos="524351" algn="l"/>
              </a:tabLst>
            </a:pPr>
            <a:r>
              <a:rPr sz="2100" spc="-4" dirty="0">
                <a:solidFill>
                  <a:srgbClr val="FFFFFF"/>
                </a:solidFill>
                <a:latin typeface="Trebuchet MS"/>
                <a:cs typeface="Trebuchet MS"/>
              </a:rPr>
              <a:t>Should </a:t>
            </a:r>
            <a:r>
              <a:rPr sz="2100" spc="-8" dirty="0">
                <a:solidFill>
                  <a:srgbClr val="FFFFFF"/>
                </a:solidFill>
                <a:latin typeface="Trebuchet MS"/>
                <a:cs typeface="Trebuchet MS"/>
              </a:rPr>
              <a:t>have similar </a:t>
            </a:r>
            <a:r>
              <a:rPr sz="2100" spc="-4" dirty="0">
                <a:solidFill>
                  <a:srgbClr val="FFFFFF"/>
                </a:solidFill>
                <a:latin typeface="Trebuchet MS"/>
                <a:cs typeface="Trebuchet MS"/>
              </a:rPr>
              <a:t>form, e.g., length, face </a:t>
            </a:r>
            <a:r>
              <a:rPr sz="2100" spc="-34" dirty="0">
                <a:solidFill>
                  <a:srgbClr val="FFFFFF"/>
                </a:solidFill>
                <a:latin typeface="Trebuchet MS"/>
                <a:cs typeface="Trebuchet MS"/>
              </a:rPr>
              <a:t>validity,  </a:t>
            </a:r>
            <a:r>
              <a:rPr sz="2100" spc="-8" dirty="0">
                <a:solidFill>
                  <a:srgbClr val="FFFFFF"/>
                </a:solidFill>
                <a:latin typeface="Trebuchet MS"/>
                <a:cs typeface="Trebuchet MS"/>
              </a:rPr>
              <a:t>presentation </a:t>
            </a:r>
            <a:r>
              <a:rPr sz="2100" spc="-4" dirty="0">
                <a:solidFill>
                  <a:srgbClr val="FFFFFF"/>
                </a:solidFill>
                <a:latin typeface="Trebuchet MS"/>
                <a:cs typeface="Trebuchet MS"/>
              </a:rPr>
              <a:t>style </a:t>
            </a:r>
            <a:r>
              <a:rPr sz="2100" spc="-8" dirty="0">
                <a:solidFill>
                  <a:srgbClr val="FFFFFF"/>
                </a:solidFill>
                <a:latin typeface="Trebuchet MS"/>
                <a:cs typeface="Trebuchet MS"/>
              </a:rPr>
              <a:t>and avoiding evocative</a:t>
            </a:r>
            <a:r>
              <a:rPr sz="2100" spc="98" dirty="0">
                <a:solidFill>
                  <a:srgbClr val="FFFFFF"/>
                </a:solidFill>
                <a:latin typeface="Trebuchet MS"/>
                <a:cs typeface="Trebuchet MS"/>
              </a:rPr>
              <a:t> </a:t>
            </a:r>
            <a:r>
              <a:rPr sz="2100" spc="-8" dirty="0">
                <a:solidFill>
                  <a:srgbClr val="FFFFFF"/>
                </a:solidFill>
                <a:latin typeface="Trebuchet MS"/>
                <a:cs typeface="Trebuchet MS"/>
              </a:rPr>
              <a:t>terms.</a:t>
            </a:r>
            <a:endParaRPr sz="2100" dirty="0">
              <a:latin typeface="Trebuchet MS"/>
              <a:cs typeface="Trebuchet MS"/>
            </a:endParaRPr>
          </a:p>
          <a:p>
            <a:pPr marL="180975" indent="-171450">
              <a:spcBef>
                <a:spcPts val="184"/>
              </a:spcBef>
              <a:buFont typeface="Arial"/>
              <a:buChar char="•"/>
              <a:tabLst>
                <a:tab pos="180975" algn="l"/>
              </a:tabLst>
            </a:pPr>
            <a:r>
              <a:rPr sz="2400" spc="-15" dirty="0">
                <a:solidFill>
                  <a:srgbClr val="FFFFFF"/>
                </a:solidFill>
                <a:latin typeface="Trebuchet MS"/>
                <a:cs typeface="Trebuchet MS"/>
              </a:rPr>
              <a:t>Remember </a:t>
            </a:r>
            <a:r>
              <a:rPr sz="2400" spc="-4" dirty="0">
                <a:solidFill>
                  <a:srgbClr val="FFFFFF"/>
                </a:solidFill>
                <a:latin typeface="Trebuchet MS"/>
                <a:cs typeface="Trebuchet MS"/>
              </a:rPr>
              <a:t>the </a:t>
            </a:r>
            <a:r>
              <a:rPr sz="2400" dirty="0">
                <a:solidFill>
                  <a:srgbClr val="FFFFFF"/>
                </a:solidFill>
                <a:latin typeface="Trebuchet MS"/>
                <a:cs typeface="Trebuchet MS"/>
              </a:rPr>
              <a:t>importance of</a:t>
            </a:r>
            <a:r>
              <a:rPr sz="2400" spc="23" dirty="0">
                <a:solidFill>
                  <a:srgbClr val="FFFFFF"/>
                </a:solidFill>
                <a:latin typeface="Trebuchet MS"/>
                <a:cs typeface="Trebuchet MS"/>
              </a:rPr>
              <a:t> </a:t>
            </a:r>
            <a:r>
              <a:rPr sz="2400" spc="-8" dirty="0">
                <a:solidFill>
                  <a:srgbClr val="FFFF00"/>
                </a:solidFill>
                <a:latin typeface="Trebuchet MS"/>
                <a:cs typeface="Trebuchet MS"/>
              </a:rPr>
              <a:t>SIN</a:t>
            </a:r>
            <a:r>
              <a:rPr sz="2400" spc="-8" dirty="0">
                <a:solidFill>
                  <a:srgbClr val="FFFFFF"/>
                </a:solidFill>
                <a:latin typeface="Trebuchet MS"/>
                <a:cs typeface="Trebuchet MS"/>
              </a:rPr>
              <a:t>:</a:t>
            </a:r>
            <a:endParaRPr lang="en-US" sz="2400" spc="-8" dirty="0">
              <a:solidFill>
                <a:srgbClr val="FFFFFF"/>
              </a:solidFill>
              <a:latin typeface="Trebuchet MS"/>
              <a:cs typeface="Trebuchet MS"/>
            </a:endParaRPr>
          </a:p>
          <a:p>
            <a:pPr marL="180975" indent="-171450">
              <a:spcBef>
                <a:spcPts val="184"/>
              </a:spcBef>
              <a:buFont typeface="Arial"/>
              <a:buChar char="•"/>
              <a:tabLst>
                <a:tab pos="180975" algn="l"/>
              </a:tabLst>
            </a:pPr>
            <a:r>
              <a:rPr sz="3750" spc="-8" dirty="0">
                <a:solidFill>
                  <a:srgbClr val="FFFF00"/>
                </a:solidFill>
                <a:latin typeface="Trebuchet MS"/>
                <a:cs typeface="Trebuchet MS"/>
              </a:rPr>
              <a:t>S</a:t>
            </a:r>
            <a:r>
              <a:rPr lang="en-US" sz="3750" spc="-8" dirty="0">
                <a:solidFill>
                  <a:schemeClr val="tx2"/>
                </a:solidFill>
                <a:latin typeface="Trebuchet MS"/>
                <a:cs typeface="Trebuchet MS"/>
              </a:rPr>
              <a:t> </a:t>
            </a:r>
            <a:r>
              <a:rPr sz="2100" spc="-8" dirty="0">
                <a:solidFill>
                  <a:srgbClr val="FFFFFF"/>
                </a:solidFill>
                <a:latin typeface="Trebuchet MS"/>
                <a:cs typeface="Trebuchet MS"/>
              </a:rPr>
              <a:t>alience: </a:t>
            </a:r>
            <a:r>
              <a:rPr sz="2100" spc="-4" dirty="0">
                <a:solidFill>
                  <a:srgbClr val="FFFFFF"/>
                </a:solidFill>
                <a:latin typeface="Trebuchet MS"/>
                <a:cs typeface="Trebuchet MS"/>
              </a:rPr>
              <a:t>Ensure it </a:t>
            </a:r>
            <a:r>
              <a:rPr sz="2100" spc="-8" dirty="0">
                <a:solidFill>
                  <a:srgbClr val="FFFFFF"/>
                </a:solidFill>
                <a:latin typeface="Trebuchet MS"/>
                <a:cs typeface="Trebuchet MS"/>
              </a:rPr>
              <a:t>has the </a:t>
            </a:r>
            <a:r>
              <a:rPr sz="2100" spc="-4" dirty="0">
                <a:solidFill>
                  <a:srgbClr val="FFFFFF"/>
                </a:solidFill>
                <a:latin typeface="Trebuchet MS"/>
                <a:cs typeface="Trebuchet MS"/>
              </a:rPr>
              <a:t>right</a:t>
            </a:r>
            <a:r>
              <a:rPr sz="2100" spc="23" dirty="0">
                <a:solidFill>
                  <a:srgbClr val="FFFFFF"/>
                </a:solidFill>
                <a:latin typeface="Trebuchet MS"/>
                <a:cs typeface="Trebuchet MS"/>
              </a:rPr>
              <a:t> </a:t>
            </a:r>
            <a:r>
              <a:rPr sz="2100" spc="-4" dirty="0">
                <a:solidFill>
                  <a:srgbClr val="FFFFFF"/>
                </a:solidFill>
                <a:latin typeface="Trebuchet MS"/>
                <a:cs typeface="Trebuchet MS"/>
              </a:rPr>
              <a:t>source.</a:t>
            </a:r>
            <a:endParaRPr sz="2100" dirty="0">
              <a:latin typeface="Trebuchet MS"/>
              <a:cs typeface="Trebuchet MS"/>
            </a:endParaRPr>
          </a:p>
          <a:p>
            <a:pPr marL="180975" indent="-171450">
              <a:lnSpc>
                <a:spcPts val="3979"/>
              </a:lnSpc>
              <a:buSzPct val="98000"/>
              <a:buFont typeface="Arial"/>
              <a:buChar char="•"/>
              <a:tabLst>
                <a:tab pos="524351" algn="l"/>
              </a:tabLst>
            </a:pPr>
            <a:r>
              <a:rPr sz="3750" spc="-8" dirty="0">
                <a:solidFill>
                  <a:srgbClr val="FFFF00"/>
                </a:solidFill>
                <a:latin typeface="Trebuchet MS"/>
                <a:cs typeface="Trebuchet MS"/>
              </a:rPr>
              <a:t>I</a:t>
            </a:r>
            <a:r>
              <a:rPr lang="en-US" sz="3750" spc="-8" dirty="0">
                <a:solidFill>
                  <a:schemeClr val="tx2"/>
                </a:solidFill>
                <a:latin typeface="Trebuchet MS"/>
                <a:cs typeface="Trebuchet MS"/>
              </a:rPr>
              <a:t>  </a:t>
            </a:r>
            <a:r>
              <a:rPr sz="2100" spc="-8" dirty="0">
                <a:solidFill>
                  <a:srgbClr val="FFFFFF"/>
                </a:solidFill>
                <a:latin typeface="Trebuchet MS"/>
                <a:cs typeface="Trebuchet MS"/>
              </a:rPr>
              <a:t>ntensity: </a:t>
            </a:r>
            <a:r>
              <a:rPr sz="2100" spc="-4" dirty="0">
                <a:solidFill>
                  <a:srgbClr val="FFFFFF"/>
                </a:solidFill>
                <a:latin typeface="Trebuchet MS"/>
                <a:cs typeface="Trebuchet MS"/>
              </a:rPr>
              <a:t>Should </a:t>
            </a:r>
            <a:r>
              <a:rPr sz="2100" spc="-8" dirty="0">
                <a:solidFill>
                  <a:srgbClr val="FFFFFF"/>
                </a:solidFill>
                <a:latin typeface="Trebuchet MS"/>
                <a:cs typeface="Trebuchet MS"/>
              </a:rPr>
              <a:t>not </a:t>
            </a:r>
            <a:r>
              <a:rPr sz="2100" spc="-4" dirty="0">
                <a:solidFill>
                  <a:srgbClr val="FFFFFF"/>
                </a:solidFill>
                <a:latin typeface="Trebuchet MS"/>
                <a:cs typeface="Trebuchet MS"/>
              </a:rPr>
              <a:t>be</a:t>
            </a:r>
            <a:r>
              <a:rPr sz="2100" spc="11" dirty="0">
                <a:solidFill>
                  <a:srgbClr val="FFFFFF"/>
                </a:solidFill>
                <a:latin typeface="Trebuchet MS"/>
                <a:cs typeface="Trebuchet MS"/>
              </a:rPr>
              <a:t> </a:t>
            </a:r>
            <a:r>
              <a:rPr lang="en-US" sz="2100" spc="11" dirty="0">
                <a:solidFill>
                  <a:srgbClr val="FFFFFF"/>
                </a:solidFill>
                <a:latin typeface="Trebuchet MS"/>
                <a:cs typeface="Trebuchet MS"/>
              </a:rPr>
              <a:t>too loud or </a:t>
            </a:r>
            <a:r>
              <a:rPr sz="2100" spc="-8" dirty="0">
                <a:solidFill>
                  <a:srgbClr val="FFFFFF"/>
                </a:solidFill>
                <a:latin typeface="Trebuchet MS"/>
                <a:cs typeface="Trebuchet MS"/>
              </a:rPr>
              <a:t>painful</a:t>
            </a:r>
            <a:endParaRPr sz="2100" dirty="0">
              <a:latin typeface="Trebuchet MS"/>
              <a:cs typeface="Trebuchet MS"/>
            </a:endParaRPr>
          </a:p>
          <a:p>
            <a:pPr marL="180975" indent="-171450">
              <a:lnSpc>
                <a:spcPts val="4238"/>
              </a:lnSpc>
              <a:buSzPct val="98000"/>
              <a:buFont typeface="Arial"/>
              <a:buChar char="•"/>
              <a:tabLst>
                <a:tab pos="524351" algn="l"/>
              </a:tabLst>
            </a:pPr>
            <a:r>
              <a:rPr sz="3750" spc="-4" dirty="0">
                <a:solidFill>
                  <a:srgbClr val="FFFF00"/>
                </a:solidFill>
                <a:latin typeface="Trebuchet MS"/>
                <a:cs typeface="Trebuchet MS"/>
              </a:rPr>
              <a:t>N</a:t>
            </a:r>
            <a:r>
              <a:rPr lang="en-US" sz="3750" spc="-4" dirty="0">
                <a:solidFill>
                  <a:schemeClr val="tx2"/>
                </a:solidFill>
                <a:latin typeface="Trebuchet MS"/>
                <a:cs typeface="Trebuchet MS"/>
              </a:rPr>
              <a:t> </a:t>
            </a:r>
            <a:r>
              <a:rPr sz="2100" spc="-4" dirty="0">
                <a:solidFill>
                  <a:srgbClr val="FFFFFF"/>
                </a:solidFill>
                <a:latin typeface="Trebuchet MS"/>
                <a:cs typeface="Trebuchet MS"/>
              </a:rPr>
              <a:t>ovelty: No surprises </a:t>
            </a:r>
            <a:r>
              <a:rPr sz="2100" spc="-8" dirty="0">
                <a:solidFill>
                  <a:srgbClr val="FFFFFF"/>
                </a:solidFill>
                <a:latin typeface="Trebuchet MS"/>
                <a:cs typeface="Trebuchet MS"/>
              </a:rPr>
              <a:t>during the</a:t>
            </a:r>
            <a:r>
              <a:rPr sz="2100" spc="15" dirty="0">
                <a:solidFill>
                  <a:srgbClr val="FFFFFF"/>
                </a:solidFill>
                <a:latin typeface="Trebuchet MS"/>
                <a:cs typeface="Trebuchet MS"/>
              </a:rPr>
              <a:t> </a:t>
            </a:r>
            <a:r>
              <a:rPr sz="2100" spc="-8" dirty="0">
                <a:solidFill>
                  <a:srgbClr val="FFFFFF"/>
                </a:solidFill>
                <a:latin typeface="Trebuchet MS"/>
                <a:cs typeface="Trebuchet MS"/>
              </a:rPr>
              <a:t>test</a:t>
            </a:r>
            <a:endParaRPr sz="2100" dirty="0">
              <a:latin typeface="Trebuchet MS"/>
              <a:cs typeface="Trebuchet M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35150"/>
            <a:ext cx="7828407" cy="241172"/>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7939278" y="2335150"/>
            <a:ext cx="1202436" cy="10858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0" y="1314450"/>
            <a:ext cx="7828598" cy="1026795"/>
          </a:xfrm>
          <a:custGeom>
            <a:avLst/>
            <a:gdLst/>
            <a:ahLst/>
            <a:cxnLst/>
            <a:rect l="l" t="t" r="r" b="b"/>
            <a:pathLst>
              <a:path w="10438130" h="1369060">
                <a:moveTo>
                  <a:pt x="0" y="1368552"/>
                </a:moveTo>
                <a:lnTo>
                  <a:pt x="10437876" y="1368552"/>
                </a:lnTo>
                <a:lnTo>
                  <a:pt x="10437876" y="0"/>
                </a:lnTo>
                <a:lnTo>
                  <a:pt x="0" y="0"/>
                </a:lnTo>
                <a:lnTo>
                  <a:pt x="0" y="1368552"/>
                </a:lnTo>
                <a:close/>
              </a:path>
            </a:pathLst>
          </a:custGeom>
          <a:solidFill>
            <a:srgbClr val="252525"/>
          </a:solidFill>
        </p:spPr>
        <p:txBody>
          <a:bodyPr wrap="square" lIns="0" tIns="0" rIns="0" bIns="0" rtlCol="0"/>
          <a:lstStyle/>
          <a:p>
            <a:endParaRPr dirty="0"/>
          </a:p>
        </p:txBody>
      </p:sp>
      <p:sp>
        <p:nvSpPr>
          <p:cNvPr id="5" name="object 5"/>
          <p:cNvSpPr/>
          <p:nvPr/>
        </p:nvSpPr>
        <p:spPr>
          <a:xfrm>
            <a:off x="7939279" y="1314450"/>
            <a:ext cx="1202531" cy="1026795"/>
          </a:xfrm>
          <a:custGeom>
            <a:avLst/>
            <a:gdLst/>
            <a:ahLst/>
            <a:cxnLst/>
            <a:rect l="l" t="t" r="r" b="b"/>
            <a:pathLst>
              <a:path w="1603375" h="1369060">
                <a:moveTo>
                  <a:pt x="0" y="1368552"/>
                </a:moveTo>
                <a:lnTo>
                  <a:pt x="1603248" y="1368552"/>
                </a:lnTo>
                <a:lnTo>
                  <a:pt x="1603248" y="0"/>
                </a:lnTo>
                <a:lnTo>
                  <a:pt x="0" y="0"/>
                </a:lnTo>
                <a:lnTo>
                  <a:pt x="0" y="1368552"/>
                </a:lnTo>
                <a:close/>
              </a:path>
            </a:pathLst>
          </a:custGeom>
          <a:solidFill>
            <a:srgbClr val="EF9315"/>
          </a:solidFill>
        </p:spPr>
        <p:txBody>
          <a:bodyPr wrap="square" lIns="0" tIns="0" rIns="0" bIns="0" rtlCol="0"/>
          <a:lstStyle/>
          <a:p>
            <a:endParaRPr dirty="0"/>
          </a:p>
        </p:txBody>
      </p:sp>
      <p:sp>
        <p:nvSpPr>
          <p:cNvPr id="6" name="object 6"/>
          <p:cNvSpPr txBox="1"/>
          <p:nvPr/>
        </p:nvSpPr>
        <p:spPr>
          <a:xfrm>
            <a:off x="569290" y="1581721"/>
            <a:ext cx="7369988" cy="3849580"/>
          </a:xfrm>
          <a:prstGeom prst="rect">
            <a:avLst/>
          </a:prstGeom>
        </p:spPr>
        <p:txBody>
          <a:bodyPr vert="horz" wrap="square" lIns="0" tIns="9525" rIns="0" bIns="0" rtlCol="0">
            <a:spAutoFit/>
          </a:bodyPr>
          <a:lstStyle/>
          <a:p>
            <a:pPr marL="9525" algn="ctr">
              <a:spcBef>
                <a:spcPts val="75"/>
              </a:spcBef>
            </a:pPr>
            <a:r>
              <a:rPr lang="en-US" sz="2700" dirty="0">
                <a:solidFill>
                  <a:srgbClr val="FFFFFF"/>
                </a:solidFill>
                <a:latin typeface="Trebuchet MS"/>
                <a:cs typeface="Trebuchet MS"/>
              </a:rPr>
              <a:t>Mixed-Issue Versus Multi-Faceted</a:t>
            </a:r>
            <a:endParaRPr sz="2700" dirty="0">
              <a:latin typeface="Trebuchet MS"/>
              <a:cs typeface="Trebuchet MS"/>
            </a:endParaRPr>
          </a:p>
          <a:p>
            <a:pPr>
              <a:spcBef>
                <a:spcPts val="11"/>
              </a:spcBef>
            </a:pPr>
            <a:endParaRPr lang="en-US" sz="3825" dirty="0">
              <a:latin typeface="Times New Roman"/>
              <a:cs typeface="Times New Roman"/>
            </a:endParaRPr>
          </a:p>
          <a:p>
            <a:pPr marL="180975" indent="-171450">
              <a:lnSpc>
                <a:spcPts val="2820"/>
              </a:lnSpc>
              <a:buFont typeface="Arial"/>
              <a:buChar char="•"/>
              <a:tabLst>
                <a:tab pos="180975" algn="l"/>
              </a:tabLst>
            </a:pPr>
            <a:r>
              <a:rPr lang="en-US" sz="2400" dirty="0">
                <a:solidFill>
                  <a:srgbClr val="FFFF00"/>
                </a:solidFill>
                <a:latin typeface="Trebuchet MS"/>
                <a:cs typeface="Trebuchet MS"/>
              </a:rPr>
              <a:t>Mixed-Issue tests</a:t>
            </a:r>
            <a:r>
              <a:rPr lang="en-US" sz="2400" dirty="0">
                <a:solidFill>
                  <a:srgbClr val="FFFFFF"/>
                </a:solidFill>
                <a:latin typeface="Trebuchet MS"/>
                <a:cs typeface="Trebuchet MS"/>
              </a:rPr>
              <a:t> involve test questions that are not necessarily inter-related.</a:t>
            </a:r>
          </a:p>
          <a:p>
            <a:pPr marL="523875" lvl="1" indent="-171450">
              <a:lnSpc>
                <a:spcPts val="2820"/>
              </a:lnSpc>
              <a:buFont typeface="Arial"/>
              <a:buChar char="•"/>
              <a:tabLst>
                <a:tab pos="180975" algn="l"/>
              </a:tabLst>
            </a:pPr>
            <a:r>
              <a:rPr lang="en-US" dirty="0">
                <a:solidFill>
                  <a:srgbClr val="FFFFFF"/>
                </a:solidFill>
                <a:latin typeface="Trebuchet MS"/>
                <a:cs typeface="Trebuchet MS"/>
              </a:rPr>
              <a:t>Good examples of mixed-issue tests are pre-employment exams.</a:t>
            </a:r>
          </a:p>
          <a:p>
            <a:pPr marL="180975" indent="-171450">
              <a:lnSpc>
                <a:spcPts val="2820"/>
              </a:lnSpc>
              <a:buFont typeface="Arial"/>
              <a:buChar char="•"/>
              <a:tabLst>
                <a:tab pos="180975" algn="l"/>
              </a:tabLst>
            </a:pPr>
            <a:r>
              <a:rPr lang="en-US" sz="2400" dirty="0">
                <a:solidFill>
                  <a:srgbClr val="FFFF00"/>
                </a:solidFill>
                <a:latin typeface="Trebuchet MS"/>
                <a:cs typeface="Trebuchet MS"/>
              </a:rPr>
              <a:t>Multi-faceted tests </a:t>
            </a:r>
            <a:r>
              <a:rPr lang="en-US" sz="2400" dirty="0">
                <a:solidFill>
                  <a:srgbClr val="FFFFFF"/>
                </a:solidFill>
                <a:latin typeface="Trebuchet MS"/>
                <a:cs typeface="Trebuchet MS"/>
              </a:rPr>
              <a:t>involve test questions that </a:t>
            </a:r>
            <a:r>
              <a:rPr lang="en-US" sz="2400" u="sng" dirty="0">
                <a:solidFill>
                  <a:srgbClr val="FFFFFF"/>
                </a:solidFill>
                <a:latin typeface="Trebuchet MS"/>
                <a:cs typeface="Trebuchet MS"/>
              </a:rPr>
              <a:t>are </a:t>
            </a:r>
            <a:r>
              <a:rPr lang="en-US" sz="2400" dirty="0">
                <a:solidFill>
                  <a:srgbClr val="FFFFFF"/>
                </a:solidFill>
                <a:latin typeface="Trebuchet MS"/>
                <a:cs typeface="Trebuchet MS"/>
              </a:rPr>
              <a:t>inter-related.</a:t>
            </a:r>
          </a:p>
          <a:p>
            <a:pPr marL="523875" lvl="1" indent="-171450">
              <a:lnSpc>
                <a:spcPts val="2820"/>
              </a:lnSpc>
              <a:buFont typeface="Arial"/>
              <a:buChar char="•"/>
              <a:tabLst>
                <a:tab pos="180975" algn="l"/>
              </a:tabLst>
            </a:pPr>
            <a:r>
              <a:rPr lang="en-US" dirty="0">
                <a:solidFill>
                  <a:srgbClr val="FFFFFF"/>
                </a:solidFill>
                <a:latin typeface="Trebuchet MS"/>
                <a:cs typeface="Trebuchet MS"/>
              </a:rPr>
              <a:t>Good examples are diagnostic tests about various aspects of an event or crime.</a:t>
            </a:r>
          </a:p>
          <a:p>
            <a:pPr marL="523875" lvl="1" indent="-171450">
              <a:lnSpc>
                <a:spcPts val="2820"/>
              </a:lnSpc>
              <a:buFont typeface="Arial"/>
              <a:buChar char="•"/>
              <a:tabLst>
                <a:tab pos="180975" algn="l"/>
              </a:tabLst>
            </a:pPr>
            <a:r>
              <a:rPr lang="en-US" dirty="0">
                <a:solidFill>
                  <a:srgbClr val="FFFFFF"/>
                </a:solidFill>
                <a:latin typeface="Trebuchet MS"/>
                <a:cs typeface="Trebuchet MS"/>
              </a:rPr>
              <a:t>May also encompass primary and secondary relevants</a:t>
            </a:r>
            <a:endParaRPr lang="en-US" dirty="0">
              <a:latin typeface="Trebuchet MS"/>
              <a:cs typeface="Trebuchet MS"/>
            </a:endParaRPr>
          </a:p>
        </p:txBody>
      </p:sp>
    </p:spTree>
    <p:extLst>
      <p:ext uri="{BB962C8B-B14F-4D97-AF65-F5344CB8AC3E}">
        <p14:creationId xmlns:p14="http://schemas.microsoft.com/office/powerpoint/2010/main" val="30404542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35150"/>
            <a:ext cx="7828407" cy="241172"/>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7939278" y="2335150"/>
            <a:ext cx="1202436" cy="10858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0" y="1314450"/>
            <a:ext cx="7828598" cy="1026795"/>
          </a:xfrm>
          <a:custGeom>
            <a:avLst/>
            <a:gdLst/>
            <a:ahLst/>
            <a:cxnLst/>
            <a:rect l="l" t="t" r="r" b="b"/>
            <a:pathLst>
              <a:path w="10438130" h="1369060">
                <a:moveTo>
                  <a:pt x="0" y="1368552"/>
                </a:moveTo>
                <a:lnTo>
                  <a:pt x="10437876" y="1368552"/>
                </a:lnTo>
                <a:lnTo>
                  <a:pt x="10437876" y="0"/>
                </a:lnTo>
                <a:lnTo>
                  <a:pt x="0" y="0"/>
                </a:lnTo>
                <a:lnTo>
                  <a:pt x="0" y="1368552"/>
                </a:lnTo>
                <a:close/>
              </a:path>
            </a:pathLst>
          </a:custGeom>
          <a:solidFill>
            <a:srgbClr val="252525"/>
          </a:solidFill>
        </p:spPr>
        <p:txBody>
          <a:bodyPr wrap="square" lIns="0" tIns="0" rIns="0" bIns="0" rtlCol="0"/>
          <a:lstStyle/>
          <a:p>
            <a:endParaRPr dirty="0"/>
          </a:p>
        </p:txBody>
      </p:sp>
      <p:sp>
        <p:nvSpPr>
          <p:cNvPr id="5" name="object 5"/>
          <p:cNvSpPr/>
          <p:nvPr/>
        </p:nvSpPr>
        <p:spPr>
          <a:xfrm>
            <a:off x="7939279" y="1314450"/>
            <a:ext cx="1202531" cy="1026795"/>
          </a:xfrm>
          <a:custGeom>
            <a:avLst/>
            <a:gdLst/>
            <a:ahLst/>
            <a:cxnLst/>
            <a:rect l="l" t="t" r="r" b="b"/>
            <a:pathLst>
              <a:path w="1603375" h="1369060">
                <a:moveTo>
                  <a:pt x="0" y="1368552"/>
                </a:moveTo>
                <a:lnTo>
                  <a:pt x="1603248" y="1368552"/>
                </a:lnTo>
                <a:lnTo>
                  <a:pt x="1603248" y="0"/>
                </a:lnTo>
                <a:lnTo>
                  <a:pt x="0" y="0"/>
                </a:lnTo>
                <a:lnTo>
                  <a:pt x="0" y="1368552"/>
                </a:lnTo>
                <a:close/>
              </a:path>
            </a:pathLst>
          </a:custGeom>
          <a:solidFill>
            <a:srgbClr val="EF9315"/>
          </a:solidFill>
        </p:spPr>
        <p:txBody>
          <a:bodyPr wrap="square" lIns="0" tIns="0" rIns="0" bIns="0" rtlCol="0"/>
          <a:lstStyle/>
          <a:p>
            <a:endParaRPr dirty="0"/>
          </a:p>
        </p:txBody>
      </p:sp>
      <p:sp>
        <p:nvSpPr>
          <p:cNvPr id="6" name="object 6"/>
          <p:cNvSpPr txBox="1"/>
          <p:nvPr/>
        </p:nvSpPr>
        <p:spPr>
          <a:xfrm>
            <a:off x="569290" y="1581721"/>
            <a:ext cx="7369988" cy="3689280"/>
          </a:xfrm>
          <a:prstGeom prst="rect">
            <a:avLst/>
          </a:prstGeom>
        </p:spPr>
        <p:txBody>
          <a:bodyPr vert="horz" wrap="square" lIns="0" tIns="9525" rIns="0" bIns="0" rtlCol="0">
            <a:spAutoFit/>
          </a:bodyPr>
          <a:lstStyle/>
          <a:p>
            <a:pPr marL="9525" algn="ctr">
              <a:spcBef>
                <a:spcPts val="75"/>
              </a:spcBef>
            </a:pPr>
            <a:r>
              <a:rPr lang="en-US" sz="2700" dirty="0">
                <a:solidFill>
                  <a:srgbClr val="FFFFFF"/>
                </a:solidFill>
                <a:latin typeface="Trebuchet MS"/>
                <a:cs typeface="Trebuchet MS"/>
              </a:rPr>
              <a:t>Mixed-Issue Tests</a:t>
            </a:r>
          </a:p>
          <a:p>
            <a:pPr marL="9525" algn="ctr">
              <a:spcBef>
                <a:spcPts val="75"/>
              </a:spcBef>
            </a:pPr>
            <a:endParaRPr lang="en-US" sz="2700" dirty="0">
              <a:solidFill>
                <a:srgbClr val="FFFFFF"/>
              </a:solidFill>
              <a:latin typeface="Trebuchet MS"/>
              <a:cs typeface="Trebuchet MS"/>
            </a:endParaRPr>
          </a:p>
          <a:p>
            <a:pPr marL="180975" indent="-171450">
              <a:lnSpc>
                <a:spcPts val="2820"/>
              </a:lnSpc>
              <a:buFont typeface="Arial"/>
              <a:buChar char="•"/>
              <a:tabLst>
                <a:tab pos="180975" algn="l"/>
              </a:tabLst>
            </a:pPr>
            <a:r>
              <a:rPr lang="en-US" sz="2000" dirty="0">
                <a:solidFill>
                  <a:srgbClr val="FFFFFF"/>
                </a:solidFill>
                <a:latin typeface="Trebuchet MS"/>
                <a:cs typeface="Trebuchet MS"/>
              </a:rPr>
              <a:t>Pre-employment question examples:</a:t>
            </a:r>
          </a:p>
          <a:p>
            <a:pPr marL="523875" lvl="1" indent="-171450">
              <a:lnSpc>
                <a:spcPts val="2820"/>
              </a:lnSpc>
              <a:buFont typeface="Arial"/>
              <a:buChar char="•"/>
              <a:tabLst>
                <a:tab pos="180975" algn="l"/>
              </a:tabLst>
            </a:pPr>
            <a:r>
              <a:rPr lang="en-US" sz="2000" dirty="0">
                <a:solidFill>
                  <a:srgbClr val="FFFFFF"/>
                </a:solidFill>
                <a:latin typeface="Trebuchet MS"/>
                <a:cs typeface="Trebuchet MS"/>
              </a:rPr>
              <a:t>In the last 3 years – have you used any illegal drugs?</a:t>
            </a:r>
          </a:p>
          <a:p>
            <a:pPr marL="523875" lvl="1" indent="-171450">
              <a:lnSpc>
                <a:spcPts val="2820"/>
              </a:lnSpc>
              <a:buFont typeface="Arial"/>
              <a:buChar char="•"/>
              <a:tabLst>
                <a:tab pos="180975" algn="l"/>
              </a:tabLst>
            </a:pPr>
            <a:r>
              <a:rPr lang="en-US" sz="2000" dirty="0">
                <a:solidFill>
                  <a:srgbClr val="FFFFFF"/>
                </a:solidFill>
                <a:latin typeface="Trebuchet MS"/>
                <a:cs typeface="Trebuchet MS"/>
              </a:rPr>
              <a:t>As an adult – have you abused prescription drugs?</a:t>
            </a:r>
          </a:p>
          <a:p>
            <a:pPr marL="523875" lvl="1" indent="-171450">
              <a:lnSpc>
                <a:spcPts val="2820"/>
              </a:lnSpc>
              <a:buFont typeface="Arial"/>
              <a:buChar char="•"/>
              <a:tabLst>
                <a:tab pos="180975" algn="l"/>
              </a:tabLst>
            </a:pPr>
            <a:r>
              <a:rPr lang="en-US" sz="2000" dirty="0">
                <a:solidFill>
                  <a:srgbClr val="FFFFFF"/>
                </a:solidFill>
                <a:latin typeface="Trebuchet MS"/>
                <a:cs typeface="Trebuchet MS"/>
              </a:rPr>
              <a:t>Have you ever committed a prosecutable sexual crime?</a:t>
            </a:r>
          </a:p>
          <a:p>
            <a:pPr marL="523875" lvl="1" indent="-171450">
              <a:lnSpc>
                <a:spcPts val="2820"/>
              </a:lnSpc>
              <a:buFont typeface="Arial"/>
              <a:buChar char="•"/>
              <a:tabLst>
                <a:tab pos="180975" algn="l"/>
              </a:tabLst>
            </a:pPr>
            <a:r>
              <a:rPr lang="en-US" sz="2000" dirty="0">
                <a:solidFill>
                  <a:srgbClr val="FFFFFF"/>
                </a:solidFill>
                <a:latin typeface="Trebuchet MS"/>
                <a:cs typeface="Trebuchet MS"/>
              </a:rPr>
              <a:t>Have you been involved in acts of Domestic Violence?</a:t>
            </a:r>
          </a:p>
          <a:p>
            <a:pPr marL="523875" lvl="1" indent="-171450">
              <a:lnSpc>
                <a:spcPts val="2820"/>
              </a:lnSpc>
              <a:buFont typeface="Arial"/>
              <a:buChar char="•"/>
              <a:tabLst>
                <a:tab pos="180975" algn="l"/>
              </a:tabLst>
            </a:pPr>
            <a:r>
              <a:rPr lang="en-US" sz="2000" dirty="0">
                <a:solidFill>
                  <a:srgbClr val="FFFFFF"/>
                </a:solidFill>
                <a:latin typeface="Trebuchet MS"/>
                <a:cs typeface="Trebuchet MS"/>
              </a:rPr>
              <a:t>Have you ever stolen items of value from an employer?</a:t>
            </a:r>
          </a:p>
          <a:p>
            <a:pPr marL="523875" lvl="1" indent="-171450">
              <a:lnSpc>
                <a:spcPts val="2820"/>
              </a:lnSpc>
              <a:buFont typeface="Arial"/>
              <a:buChar char="•"/>
              <a:tabLst>
                <a:tab pos="180975" algn="l"/>
              </a:tabLst>
            </a:pPr>
            <a:r>
              <a:rPr lang="en-US" sz="2000" dirty="0">
                <a:solidFill>
                  <a:srgbClr val="FFFFFF"/>
                </a:solidFill>
                <a:latin typeface="Trebuchet MS"/>
                <a:cs typeface="Trebuchet MS"/>
              </a:rPr>
              <a:t>As an adult - Have you been involved in any fights or physical altercations that you haven’t disclosed?</a:t>
            </a:r>
            <a:endParaRPr lang="en-US" sz="2000" dirty="0">
              <a:latin typeface="Trebuchet MS"/>
              <a:cs typeface="Trebuchet MS"/>
            </a:endParaRPr>
          </a:p>
        </p:txBody>
      </p:sp>
    </p:spTree>
    <p:extLst>
      <p:ext uri="{BB962C8B-B14F-4D97-AF65-F5344CB8AC3E}">
        <p14:creationId xmlns:p14="http://schemas.microsoft.com/office/powerpoint/2010/main" val="10188312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35150"/>
            <a:ext cx="7828407" cy="241172"/>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7939278" y="2335150"/>
            <a:ext cx="1202436" cy="10858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0" y="1314450"/>
            <a:ext cx="7828598" cy="1026795"/>
          </a:xfrm>
          <a:custGeom>
            <a:avLst/>
            <a:gdLst/>
            <a:ahLst/>
            <a:cxnLst/>
            <a:rect l="l" t="t" r="r" b="b"/>
            <a:pathLst>
              <a:path w="10438130" h="1369060">
                <a:moveTo>
                  <a:pt x="0" y="1368552"/>
                </a:moveTo>
                <a:lnTo>
                  <a:pt x="10437876" y="1368552"/>
                </a:lnTo>
                <a:lnTo>
                  <a:pt x="10437876" y="0"/>
                </a:lnTo>
                <a:lnTo>
                  <a:pt x="0" y="0"/>
                </a:lnTo>
                <a:lnTo>
                  <a:pt x="0" y="1368552"/>
                </a:lnTo>
                <a:close/>
              </a:path>
            </a:pathLst>
          </a:custGeom>
          <a:solidFill>
            <a:srgbClr val="252525"/>
          </a:solidFill>
        </p:spPr>
        <p:txBody>
          <a:bodyPr wrap="square" lIns="0" tIns="0" rIns="0" bIns="0" rtlCol="0"/>
          <a:lstStyle/>
          <a:p>
            <a:endParaRPr dirty="0"/>
          </a:p>
        </p:txBody>
      </p:sp>
      <p:sp>
        <p:nvSpPr>
          <p:cNvPr id="5" name="object 5"/>
          <p:cNvSpPr/>
          <p:nvPr/>
        </p:nvSpPr>
        <p:spPr>
          <a:xfrm>
            <a:off x="7939279" y="1314450"/>
            <a:ext cx="1202531" cy="1026795"/>
          </a:xfrm>
          <a:custGeom>
            <a:avLst/>
            <a:gdLst/>
            <a:ahLst/>
            <a:cxnLst/>
            <a:rect l="l" t="t" r="r" b="b"/>
            <a:pathLst>
              <a:path w="1603375" h="1369060">
                <a:moveTo>
                  <a:pt x="0" y="1368552"/>
                </a:moveTo>
                <a:lnTo>
                  <a:pt x="1603248" y="1368552"/>
                </a:lnTo>
                <a:lnTo>
                  <a:pt x="1603248" y="0"/>
                </a:lnTo>
                <a:lnTo>
                  <a:pt x="0" y="0"/>
                </a:lnTo>
                <a:lnTo>
                  <a:pt x="0" y="1368552"/>
                </a:lnTo>
                <a:close/>
              </a:path>
            </a:pathLst>
          </a:custGeom>
          <a:solidFill>
            <a:srgbClr val="EF9315"/>
          </a:solidFill>
        </p:spPr>
        <p:txBody>
          <a:bodyPr wrap="square" lIns="0" tIns="0" rIns="0" bIns="0" rtlCol="0"/>
          <a:lstStyle/>
          <a:p>
            <a:endParaRPr dirty="0"/>
          </a:p>
        </p:txBody>
      </p:sp>
      <p:sp>
        <p:nvSpPr>
          <p:cNvPr id="6" name="object 6"/>
          <p:cNvSpPr txBox="1"/>
          <p:nvPr/>
        </p:nvSpPr>
        <p:spPr>
          <a:xfrm>
            <a:off x="569289" y="1581721"/>
            <a:ext cx="8346111" cy="5125570"/>
          </a:xfrm>
          <a:prstGeom prst="rect">
            <a:avLst/>
          </a:prstGeom>
        </p:spPr>
        <p:txBody>
          <a:bodyPr vert="horz" wrap="square" lIns="0" tIns="9525" rIns="0" bIns="0" rtlCol="0">
            <a:spAutoFit/>
          </a:bodyPr>
          <a:lstStyle/>
          <a:p>
            <a:pPr marL="9525" algn="ctr">
              <a:spcBef>
                <a:spcPts val="75"/>
              </a:spcBef>
            </a:pPr>
            <a:r>
              <a:rPr lang="en-US" sz="2700" dirty="0">
                <a:solidFill>
                  <a:srgbClr val="FFFFFF"/>
                </a:solidFill>
                <a:latin typeface="Trebuchet MS"/>
                <a:cs typeface="Trebuchet MS"/>
              </a:rPr>
              <a:t>Mixed-Issue Tests</a:t>
            </a:r>
          </a:p>
          <a:p>
            <a:pPr marL="9525" algn="ctr">
              <a:spcBef>
                <a:spcPts val="75"/>
              </a:spcBef>
            </a:pPr>
            <a:endParaRPr lang="en-US" sz="2700" dirty="0">
              <a:solidFill>
                <a:srgbClr val="FFFFFF"/>
              </a:solidFill>
              <a:latin typeface="Trebuchet MS"/>
              <a:cs typeface="Trebuchet MS"/>
            </a:endParaRPr>
          </a:p>
          <a:p>
            <a:pPr marL="9525">
              <a:lnSpc>
                <a:spcPts val="2820"/>
              </a:lnSpc>
              <a:tabLst>
                <a:tab pos="180975" algn="l"/>
              </a:tabLst>
            </a:pPr>
            <a:r>
              <a:rPr lang="en-US" dirty="0">
                <a:solidFill>
                  <a:srgbClr val="FFFFFF"/>
                </a:solidFill>
                <a:latin typeface="Trebuchet MS"/>
                <a:cs typeface="Trebuchet MS"/>
              </a:rPr>
              <a:t>It is entirely possible to have committed one or more of these acts while </a:t>
            </a:r>
            <a:r>
              <a:rPr lang="en-US" u="sng" dirty="0">
                <a:solidFill>
                  <a:srgbClr val="FFFFFF"/>
                </a:solidFill>
                <a:latin typeface="Trebuchet MS"/>
                <a:cs typeface="Trebuchet MS"/>
              </a:rPr>
              <a:t>not</a:t>
            </a:r>
            <a:r>
              <a:rPr lang="en-US" dirty="0">
                <a:solidFill>
                  <a:srgbClr val="FFFFFF"/>
                </a:solidFill>
                <a:latin typeface="Trebuchet MS"/>
                <a:cs typeface="Trebuchet MS"/>
              </a:rPr>
              <a:t> having committed one or more of the tested acts. These acts are not inter-related.</a:t>
            </a:r>
          </a:p>
          <a:p>
            <a:pPr marL="523875" lvl="1" indent="-171450">
              <a:lnSpc>
                <a:spcPts val="2820"/>
              </a:lnSpc>
              <a:buFont typeface="Arial"/>
              <a:buChar char="•"/>
              <a:tabLst>
                <a:tab pos="180975" algn="l"/>
              </a:tabLst>
            </a:pPr>
            <a:r>
              <a:rPr lang="en-US" dirty="0">
                <a:solidFill>
                  <a:srgbClr val="FFFFFF"/>
                </a:solidFill>
                <a:latin typeface="Trebuchet MS"/>
                <a:cs typeface="Trebuchet MS"/>
              </a:rPr>
              <a:t>This means that we have a potential situation that involves truth and deception on the same test.</a:t>
            </a:r>
          </a:p>
          <a:p>
            <a:pPr marL="866775" lvl="2" indent="-171450">
              <a:lnSpc>
                <a:spcPts val="2820"/>
              </a:lnSpc>
              <a:buFont typeface="Arial"/>
              <a:buChar char="•"/>
              <a:tabLst>
                <a:tab pos="180975" algn="l"/>
              </a:tabLst>
            </a:pPr>
            <a:r>
              <a:rPr lang="en-US" dirty="0">
                <a:solidFill>
                  <a:srgbClr val="FFFFFF"/>
                </a:solidFill>
                <a:latin typeface="Trebuchet MS"/>
                <a:cs typeface="Trebuchet MS"/>
              </a:rPr>
              <a:t>This is problematic and prevents us from making a “call” about individual test questions.</a:t>
            </a:r>
          </a:p>
          <a:p>
            <a:pPr marL="866775" lvl="2" indent="-171450">
              <a:lnSpc>
                <a:spcPts val="2820"/>
              </a:lnSpc>
              <a:buFont typeface="Arial"/>
              <a:buChar char="•"/>
              <a:tabLst>
                <a:tab pos="180975" algn="l"/>
              </a:tabLst>
            </a:pPr>
            <a:r>
              <a:rPr lang="en-US" dirty="0">
                <a:solidFill>
                  <a:srgbClr val="FFFFFF"/>
                </a:solidFill>
                <a:latin typeface="Trebuchet MS"/>
                <a:cs typeface="Trebuchet MS"/>
              </a:rPr>
              <a:t>That is why we say that a person “passes or fails” a mixed-issue test as a whole, not by individual question.</a:t>
            </a:r>
          </a:p>
          <a:p>
            <a:pPr marL="523875" lvl="1" indent="-171450">
              <a:lnSpc>
                <a:spcPts val="2820"/>
              </a:lnSpc>
              <a:buFont typeface="Arial"/>
              <a:buChar char="•"/>
              <a:tabLst>
                <a:tab pos="180975" algn="l"/>
              </a:tabLst>
            </a:pPr>
            <a:r>
              <a:rPr lang="en-US" dirty="0">
                <a:solidFill>
                  <a:srgbClr val="FFFFFF"/>
                </a:solidFill>
                <a:latin typeface="Trebuchet MS"/>
                <a:cs typeface="Trebuchet MS"/>
              </a:rPr>
              <a:t>In the event of an S/R response, the questions must be “broken out” and tested separately to make a determination on each issue.</a:t>
            </a:r>
          </a:p>
          <a:p>
            <a:pPr marL="180975" indent="-171450">
              <a:lnSpc>
                <a:spcPts val="2820"/>
              </a:lnSpc>
              <a:buFont typeface="Arial"/>
              <a:buChar char="•"/>
              <a:tabLst>
                <a:tab pos="180975" algn="l"/>
              </a:tabLst>
            </a:pPr>
            <a:r>
              <a:rPr lang="en-US" dirty="0">
                <a:solidFill>
                  <a:srgbClr val="FFFFFF"/>
                </a:solidFill>
                <a:latin typeface="Trebuchet MS"/>
                <a:cs typeface="Trebuchet MS"/>
              </a:rPr>
              <a:t>Mixed-Issue questions are scored individually and are recorded as NSR and SR.</a:t>
            </a:r>
            <a:endParaRPr lang="en-US" dirty="0">
              <a:latin typeface="Trebuchet MS"/>
              <a:cs typeface="Trebuchet MS"/>
            </a:endParaRPr>
          </a:p>
        </p:txBody>
      </p:sp>
    </p:spTree>
    <p:extLst>
      <p:ext uri="{BB962C8B-B14F-4D97-AF65-F5344CB8AC3E}">
        <p14:creationId xmlns:p14="http://schemas.microsoft.com/office/powerpoint/2010/main" val="19799537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35150"/>
            <a:ext cx="7828407" cy="241172"/>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7939278" y="2335150"/>
            <a:ext cx="1202436" cy="10858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0" y="1314450"/>
            <a:ext cx="7828598" cy="1026795"/>
          </a:xfrm>
          <a:custGeom>
            <a:avLst/>
            <a:gdLst/>
            <a:ahLst/>
            <a:cxnLst/>
            <a:rect l="l" t="t" r="r" b="b"/>
            <a:pathLst>
              <a:path w="10438130" h="1369060">
                <a:moveTo>
                  <a:pt x="0" y="1368552"/>
                </a:moveTo>
                <a:lnTo>
                  <a:pt x="10437876" y="1368552"/>
                </a:lnTo>
                <a:lnTo>
                  <a:pt x="10437876" y="0"/>
                </a:lnTo>
                <a:lnTo>
                  <a:pt x="0" y="0"/>
                </a:lnTo>
                <a:lnTo>
                  <a:pt x="0" y="1368552"/>
                </a:lnTo>
                <a:close/>
              </a:path>
            </a:pathLst>
          </a:custGeom>
          <a:solidFill>
            <a:srgbClr val="252525"/>
          </a:solidFill>
        </p:spPr>
        <p:txBody>
          <a:bodyPr wrap="square" lIns="0" tIns="0" rIns="0" bIns="0" rtlCol="0"/>
          <a:lstStyle/>
          <a:p>
            <a:endParaRPr dirty="0"/>
          </a:p>
        </p:txBody>
      </p:sp>
      <p:sp>
        <p:nvSpPr>
          <p:cNvPr id="5" name="object 5"/>
          <p:cNvSpPr/>
          <p:nvPr/>
        </p:nvSpPr>
        <p:spPr>
          <a:xfrm>
            <a:off x="7939279" y="1314450"/>
            <a:ext cx="1202531" cy="1026795"/>
          </a:xfrm>
          <a:custGeom>
            <a:avLst/>
            <a:gdLst/>
            <a:ahLst/>
            <a:cxnLst/>
            <a:rect l="l" t="t" r="r" b="b"/>
            <a:pathLst>
              <a:path w="1603375" h="1369060">
                <a:moveTo>
                  <a:pt x="0" y="1368552"/>
                </a:moveTo>
                <a:lnTo>
                  <a:pt x="1603248" y="1368552"/>
                </a:lnTo>
                <a:lnTo>
                  <a:pt x="1603248" y="0"/>
                </a:lnTo>
                <a:lnTo>
                  <a:pt x="0" y="0"/>
                </a:lnTo>
                <a:lnTo>
                  <a:pt x="0" y="1368552"/>
                </a:lnTo>
                <a:close/>
              </a:path>
            </a:pathLst>
          </a:custGeom>
          <a:solidFill>
            <a:srgbClr val="EF9315"/>
          </a:solidFill>
        </p:spPr>
        <p:txBody>
          <a:bodyPr wrap="square" lIns="0" tIns="0" rIns="0" bIns="0" rtlCol="0"/>
          <a:lstStyle/>
          <a:p>
            <a:endParaRPr dirty="0"/>
          </a:p>
        </p:txBody>
      </p:sp>
      <p:sp>
        <p:nvSpPr>
          <p:cNvPr id="6" name="object 6"/>
          <p:cNvSpPr txBox="1"/>
          <p:nvPr/>
        </p:nvSpPr>
        <p:spPr>
          <a:xfrm>
            <a:off x="569289" y="1581721"/>
            <a:ext cx="8174661" cy="4039504"/>
          </a:xfrm>
          <a:prstGeom prst="rect">
            <a:avLst/>
          </a:prstGeom>
        </p:spPr>
        <p:txBody>
          <a:bodyPr vert="horz" wrap="square" lIns="0" tIns="9525" rIns="0" bIns="0" rtlCol="0">
            <a:spAutoFit/>
          </a:bodyPr>
          <a:lstStyle/>
          <a:p>
            <a:pPr marL="9525" algn="ctr">
              <a:spcBef>
                <a:spcPts val="75"/>
              </a:spcBef>
            </a:pPr>
            <a:r>
              <a:rPr lang="en-US" sz="2700" dirty="0">
                <a:solidFill>
                  <a:srgbClr val="FFFFFF"/>
                </a:solidFill>
                <a:latin typeface="Trebuchet MS"/>
                <a:cs typeface="Trebuchet MS"/>
              </a:rPr>
              <a:t>Multi-facet Tests</a:t>
            </a:r>
          </a:p>
          <a:p>
            <a:pPr marL="9525" algn="ctr">
              <a:spcBef>
                <a:spcPts val="75"/>
              </a:spcBef>
            </a:pPr>
            <a:endParaRPr lang="en-US" sz="2700" dirty="0">
              <a:solidFill>
                <a:srgbClr val="FFFFFF"/>
              </a:solidFill>
              <a:latin typeface="Trebuchet MS"/>
              <a:cs typeface="Trebuchet MS"/>
            </a:endParaRPr>
          </a:p>
          <a:p>
            <a:pPr marL="180975" indent="-171450">
              <a:lnSpc>
                <a:spcPts val="2820"/>
              </a:lnSpc>
              <a:buFont typeface="Arial"/>
              <a:buChar char="•"/>
              <a:tabLst>
                <a:tab pos="180975" algn="l"/>
              </a:tabLst>
            </a:pPr>
            <a:r>
              <a:rPr lang="en-US" sz="1500" dirty="0">
                <a:solidFill>
                  <a:srgbClr val="FFFFFF"/>
                </a:solidFill>
                <a:latin typeface="Trebuchet MS"/>
                <a:cs typeface="Trebuchet MS"/>
              </a:rPr>
              <a:t>Various aspects of a specific incident:</a:t>
            </a:r>
          </a:p>
          <a:p>
            <a:pPr marL="523875" lvl="1" indent="-171450">
              <a:lnSpc>
                <a:spcPts val="2820"/>
              </a:lnSpc>
              <a:buFont typeface="Arial"/>
              <a:buChar char="•"/>
              <a:tabLst>
                <a:tab pos="180975" algn="l"/>
              </a:tabLst>
            </a:pPr>
            <a:r>
              <a:rPr lang="en-US" sz="1500" dirty="0">
                <a:solidFill>
                  <a:srgbClr val="FFFFFF"/>
                </a:solidFill>
                <a:latin typeface="Trebuchet MS"/>
                <a:cs typeface="Trebuchet MS"/>
              </a:rPr>
              <a:t>Last Thursday, did you demand money from the clerk at the Chevron gas station?</a:t>
            </a:r>
          </a:p>
          <a:p>
            <a:pPr marL="523875" lvl="1" indent="-171450">
              <a:lnSpc>
                <a:spcPts val="2820"/>
              </a:lnSpc>
              <a:buFont typeface="Arial"/>
              <a:buChar char="•"/>
              <a:tabLst>
                <a:tab pos="180975" algn="l"/>
              </a:tabLst>
            </a:pPr>
            <a:r>
              <a:rPr lang="en-US" sz="1500" dirty="0">
                <a:solidFill>
                  <a:srgbClr val="FFFFFF"/>
                </a:solidFill>
                <a:latin typeface="Trebuchet MS"/>
                <a:cs typeface="Trebuchet MS"/>
              </a:rPr>
              <a:t>Did you point a gun at the clerk at the Chevron gas station?</a:t>
            </a:r>
          </a:p>
          <a:p>
            <a:pPr marL="523875" lvl="1" indent="-171450">
              <a:lnSpc>
                <a:spcPts val="2820"/>
              </a:lnSpc>
              <a:buFont typeface="Arial"/>
              <a:buChar char="•"/>
              <a:tabLst>
                <a:tab pos="180975" algn="l"/>
              </a:tabLst>
            </a:pPr>
            <a:r>
              <a:rPr lang="en-US" sz="1500" dirty="0">
                <a:solidFill>
                  <a:srgbClr val="FFFFFF"/>
                </a:solidFill>
                <a:latin typeface="Trebuchet MS"/>
                <a:cs typeface="Trebuchet MS"/>
              </a:rPr>
              <a:t>Did you steal any of the $480 taken during the robbery of the Chevron gas station?</a:t>
            </a:r>
          </a:p>
          <a:p>
            <a:pPr marL="180975" indent="-171450">
              <a:lnSpc>
                <a:spcPts val="2820"/>
              </a:lnSpc>
              <a:buFont typeface="Arial"/>
              <a:buChar char="•"/>
              <a:tabLst>
                <a:tab pos="180975" algn="l"/>
              </a:tabLst>
            </a:pPr>
            <a:r>
              <a:rPr lang="en-US" sz="1500" dirty="0">
                <a:solidFill>
                  <a:srgbClr val="FFFFFF"/>
                </a:solidFill>
                <a:latin typeface="Trebuchet MS"/>
                <a:cs typeface="Trebuchet MS"/>
              </a:rPr>
              <a:t>Secondary relevants:</a:t>
            </a:r>
          </a:p>
          <a:p>
            <a:pPr marL="523875" lvl="1" indent="-171450">
              <a:lnSpc>
                <a:spcPts val="2820"/>
              </a:lnSpc>
              <a:buFont typeface="Arial"/>
              <a:buChar char="•"/>
              <a:tabLst>
                <a:tab pos="180975" algn="l"/>
              </a:tabLst>
            </a:pPr>
            <a:r>
              <a:rPr lang="en-US" sz="1500" dirty="0">
                <a:solidFill>
                  <a:srgbClr val="FFFFFF"/>
                </a:solidFill>
                <a:latin typeface="Trebuchet MS"/>
                <a:cs typeface="Trebuchet MS"/>
              </a:rPr>
              <a:t>Do you know where any of the missing $480 from that robbery is now?</a:t>
            </a:r>
          </a:p>
          <a:p>
            <a:pPr marL="523875" lvl="1" indent="-171450">
              <a:lnSpc>
                <a:spcPts val="2820"/>
              </a:lnSpc>
              <a:buFont typeface="Arial"/>
              <a:buChar char="•"/>
              <a:tabLst>
                <a:tab pos="180975" algn="l"/>
              </a:tabLst>
            </a:pPr>
            <a:r>
              <a:rPr lang="en-US" sz="1500" dirty="0">
                <a:solidFill>
                  <a:srgbClr val="FFFFFF"/>
                </a:solidFill>
                <a:latin typeface="Trebuchet MS"/>
                <a:cs typeface="Trebuchet MS"/>
              </a:rPr>
              <a:t>Did you have any participation in the Chevron robbery?</a:t>
            </a:r>
          </a:p>
          <a:p>
            <a:pPr marL="523875" lvl="1" indent="-171450">
              <a:lnSpc>
                <a:spcPts val="2820"/>
              </a:lnSpc>
              <a:buFont typeface="Arial"/>
              <a:buChar char="•"/>
              <a:tabLst>
                <a:tab pos="180975" algn="l"/>
              </a:tabLst>
            </a:pPr>
            <a:r>
              <a:rPr lang="en-US" sz="1500" dirty="0">
                <a:solidFill>
                  <a:srgbClr val="FFFFFF"/>
                </a:solidFill>
                <a:latin typeface="Trebuchet MS"/>
                <a:cs typeface="Trebuchet MS"/>
              </a:rPr>
              <a:t>Do you know where the weapon used in the robbery is right now?</a:t>
            </a:r>
          </a:p>
          <a:p>
            <a:pPr marL="9525">
              <a:lnSpc>
                <a:spcPts val="2820"/>
              </a:lnSpc>
              <a:tabLst>
                <a:tab pos="180975" algn="l"/>
              </a:tabLst>
            </a:pPr>
            <a:endParaRPr lang="en-US" sz="1500" dirty="0">
              <a:latin typeface="Trebuchet MS"/>
              <a:cs typeface="Trebuchet MS"/>
            </a:endParaRPr>
          </a:p>
        </p:txBody>
      </p:sp>
    </p:spTree>
    <p:extLst>
      <p:ext uri="{BB962C8B-B14F-4D97-AF65-F5344CB8AC3E}">
        <p14:creationId xmlns:p14="http://schemas.microsoft.com/office/powerpoint/2010/main" val="26710728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35150"/>
            <a:ext cx="7828407" cy="241172"/>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7939278" y="2335150"/>
            <a:ext cx="1202436" cy="10858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0" y="1314450"/>
            <a:ext cx="7828598" cy="1026795"/>
          </a:xfrm>
          <a:custGeom>
            <a:avLst/>
            <a:gdLst/>
            <a:ahLst/>
            <a:cxnLst/>
            <a:rect l="l" t="t" r="r" b="b"/>
            <a:pathLst>
              <a:path w="10438130" h="1369060">
                <a:moveTo>
                  <a:pt x="0" y="1368552"/>
                </a:moveTo>
                <a:lnTo>
                  <a:pt x="10437876" y="1368552"/>
                </a:lnTo>
                <a:lnTo>
                  <a:pt x="10437876" y="0"/>
                </a:lnTo>
                <a:lnTo>
                  <a:pt x="0" y="0"/>
                </a:lnTo>
                <a:lnTo>
                  <a:pt x="0" y="1368552"/>
                </a:lnTo>
                <a:close/>
              </a:path>
            </a:pathLst>
          </a:custGeom>
          <a:solidFill>
            <a:srgbClr val="252525"/>
          </a:solidFill>
        </p:spPr>
        <p:txBody>
          <a:bodyPr wrap="square" lIns="0" tIns="0" rIns="0" bIns="0" rtlCol="0"/>
          <a:lstStyle/>
          <a:p>
            <a:endParaRPr dirty="0"/>
          </a:p>
        </p:txBody>
      </p:sp>
      <p:sp>
        <p:nvSpPr>
          <p:cNvPr id="5" name="object 5"/>
          <p:cNvSpPr/>
          <p:nvPr/>
        </p:nvSpPr>
        <p:spPr>
          <a:xfrm>
            <a:off x="7939279" y="1314450"/>
            <a:ext cx="1202531" cy="1026795"/>
          </a:xfrm>
          <a:custGeom>
            <a:avLst/>
            <a:gdLst/>
            <a:ahLst/>
            <a:cxnLst/>
            <a:rect l="l" t="t" r="r" b="b"/>
            <a:pathLst>
              <a:path w="1603375" h="1369060">
                <a:moveTo>
                  <a:pt x="0" y="1368552"/>
                </a:moveTo>
                <a:lnTo>
                  <a:pt x="1603248" y="1368552"/>
                </a:lnTo>
                <a:lnTo>
                  <a:pt x="1603248" y="0"/>
                </a:lnTo>
                <a:lnTo>
                  <a:pt x="0" y="0"/>
                </a:lnTo>
                <a:lnTo>
                  <a:pt x="0" y="1368552"/>
                </a:lnTo>
                <a:close/>
              </a:path>
            </a:pathLst>
          </a:custGeom>
          <a:solidFill>
            <a:srgbClr val="EF9315"/>
          </a:solidFill>
        </p:spPr>
        <p:txBody>
          <a:bodyPr wrap="square" lIns="0" tIns="0" rIns="0" bIns="0" rtlCol="0"/>
          <a:lstStyle/>
          <a:p>
            <a:endParaRPr dirty="0"/>
          </a:p>
        </p:txBody>
      </p:sp>
      <p:sp>
        <p:nvSpPr>
          <p:cNvPr id="6" name="object 6"/>
          <p:cNvSpPr txBox="1"/>
          <p:nvPr/>
        </p:nvSpPr>
        <p:spPr>
          <a:xfrm>
            <a:off x="569289" y="1581721"/>
            <a:ext cx="8174661" cy="4772397"/>
          </a:xfrm>
          <a:prstGeom prst="rect">
            <a:avLst/>
          </a:prstGeom>
        </p:spPr>
        <p:txBody>
          <a:bodyPr vert="horz" wrap="square" lIns="0" tIns="9525" rIns="0" bIns="0" rtlCol="0">
            <a:spAutoFit/>
          </a:bodyPr>
          <a:lstStyle/>
          <a:p>
            <a:pPr marL="9525" algn="ctr">
              <a:spcBef>
                <a:spcPts val="75"/>
              </a:spcBef>
            </a:pPr>
            <a:r>
              <a:rPr lang="en-US" sz="2700" dirty="0">
                <a:solidFill>
                  <a:srgbClr val="FFFFFF"/>
                </a:solidFill>
                <a:latin typeface="Trebuchet MS"/>
                <a:cs typeface="Trebuchet MS"/>
              </a:rPr>
              <a:t>Multi-facet Tests</a:t>
            </a:r>
          </a:p>
          <a:p>
            <a:pPr marL="9525" algn="ctr">
              <a:spcBef>
                <a:spcPts val="75"/>
              </a:spcBef>
            </a:pPr>
            <a:endParaRPr lang="en-US" sz="2700" dirty="0">
              <a:solidFill>
                <a:srgbClr val="FFFFFF"/>
              </a:solidFill>
              <a:latin typeface="Trebuchet MS"/>
              <a:cs typeface="Trebuchet MS"/>
            </a:endParaRPr>
          </a:p>
          <a:p>
            <a:pPr marL="9525">
              <a:lnSpc>
                <a:spcPts val="2820"/>
              </a:lnSpc>
              <a:tabLst>
                <a:tab pos="180975" algn="l"/>
              </a:tabLst>
            </a:pPr>
            <a:r>
              <a:rPr lang="en-US" sz="2000" dirty="0">
                <a:solidFill>
                  <a:srgbClr val="FFFFFF"/>
                </a:solidFill>
                <a:latin typeface="Trebuchet MS"/>
                <a:cs typeface="Trebuchet MS"/>
              </a:rPr>
              <a:t>These questions </a:t>
            </a:r>
            <a:r>
              <a:rPr lang="en-US" sz="2000" u="sng" dirty="0">
                <a:solidFill>
                  <a:srgbClr val="FFFFFF"/>
                </a:solidFill>
                <a:latin typeface="Trebuchet MS"/>
                <a:cs typeface="Trebuchet MS"/>
              </a:rPr>
              <a:t>are</a:t>
            </a:r>
            <a:r>
              <a:rPr lang="en-US" sz="2000" dirty="0">
                <a:solidFill>
                  <a:srgbClr val="FFFFFF"/>
                </a:solidFill>
                <a:latin typeface="Trebuchet MS"/>
                <a:cs typeface="Trebuchet MS"/>
              </a:rPr>
              <a:t> inter-related and all deal with the same specific incident; a one-suspect robbery. It is unlikely that someone participated in the robbery without pointing a gun at the clerk or receiving any of the stolen money.</a:t>
            </a:r>
          </a:p>
          <a:p>
            <a:pPr marL="180975" indent="-171450">
              <a:lnSpc>
                <a:spcPts val="2820"/>
              </a:lnSpc>
              <a:buFont typeface="Arial"/>
              <a:buChar char="•"/>
              <a:tabLst>
                <a:tab pos="180975" algn="l"/>
              </a:tabLst>
            </a:pPr>
            <a:r>
              <a:rPr lang="en-US" sz="2000" dirty="0">
                <a:solidFill>
                  <a:srgbClr val="FFFFFF"/>
                </a:solidFill>
                <a:latin typeface="Trebuchet MS"/>
                <a:cs typeface="Trebuchet MS"/>
              </a:rPr>
              <a:t>Secondary aspects may be involved:</a:t>
            </a:r>
          </a:p>
          <a:p>
            <a:pPr marL="523875" lvl="1" indent="-171450">
              <a:lnSpc>
                <a:spcPts val="2820"/>
              </a:lnSpc>
              <a:buFont typeface="Arial"/>
              <a:buChar char="•"/>
              <a:tabLst>
                <a:tab pos="180975" algn="l"/>
              </a:tabLst>
            </a:pPr>
            <a:r>
              <a:rPr lang="en-US" sz="2000" dirty="0">
                <a:solidFill>
                  <a:srgbClr val="FFFFFF"/>
                </a:solidFill>
                <a:latin typeface="Trebuchet MS"/>
                <a:cs typeface="Trebuchet MS"/>
              </a:rPr>
              <a:t>It is possible for someone not associated with the initial robbery to know something about it or to know where the weapon or stolen money is now.</a:t>
            </a:r>
          </a:p>
          <a:p>
            <a:pPr marL="180975" indent="-171450">
              <a:lnSpc>
                <a:spcPts val="2820"/>
              </a:lnSpc>
              <a:buFont typeface="Arial"/>
              <a:buChar char="•"/>
              <a:tabLst>
                <a:tab pos="180975" algn="l"/>
              </a:tabLst>
            </a:pPr>
            <a:r>
              <a:rPr lang="en-US" sz="2000" dirty="0">
                <a:solidFill>
                  <a:srgbClr val="FFFFFF"/>
                </a:solidFill>
                <a:latin typeface="Trebuchet MS"/>
                <a:cs typeface="Trebuchet MS"/>
              </a:rPr>
              <a:t>Multi-facet tests are scored in a “Grand Total” manner and only scored by individual question if the Grand Total is inconclusive (Senter).</a:t>
            </a:r>
            <a:endParaRPr lang="en-US" sz="2000" dirty="0">
              <a:latin typeface="Trebuchet MS"/>
              <a:cs typeface="Trebuchet MS"/>
            </a:endParaRPr>
          </a:p>
        </p:txBody>
      </p:sp>
    </p:spTree>
    <p:extLst>
      <p:ext uri="{BB962C8B-B14F-4D97-AF65-F5344CB8AC3E}">
        <p14:creationId xmlns:p14="http://schemas.microsoft.com/office/powerpoint/2010/main" val="19339324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9290" y="1608010"/>
            <a:ext cx="6662261" cy="379431"/>
          </a:xfrm>
          <a:prstGeom prst="rect">
            <a:avLst/>
          </a:prstGeom>
        </p:spPr>
        <p:txBody>
          <a:bodyPr vert="horz" wrap="square" lIns="0" tIns="10001" rIns="0" bIns="0" rtlCol="0">
            <a:spAutoFit/>
          </a:bodyPr>
          <a:lstStyle/>
          <a:p>
            <a:pPr marL="9525">
              <a:spcBef>
                <a:spcPts val="79"/>
              </a:spcBef>
            </a:pPr>
            <a:r>
              <a:rPr sz="2400" spc="-4" dirty="0">
                <a:solidFill>
                  <a:srgbClr val="FFFFFF"/>
                </a:solidFill>
                <a:latin typeface="Trebuchet MS"/>
                <a:cs typeface="Trebuchet MS"/>
              </a:rPr>
              <a:t>What are </a:t>
            </a:r>
            <a:r>
              <a:rPr sz="2400" dirty="0">
                <a:solidFill>
                  <a:srgbClr val="FFFFFF"/>
                </a:solidFill>
                <a:latin typeface="Trebuchet MS"/>
                <a:cs typeface="Trebuchet MS"/>
              </a:rPr>
              <a:t>Comparison </a:t>
            </a:r>
            <a:r>
              <a:rPr sz="2400" spc="-4" dirty="0">
                <a:solidFill>
                  <a:srgbClr val="FFFFFF"/>
                </a:solidFill>
                <a:latin typeface="Trebuchet MS"/>
                <a:cs typeface="Trebuchet MS"/>
              </a:rPr>
              <a:t>Questions Supposed to</a:t>
            </a:r>
            <a:r>
              <a:rPr sz="2400" spc="4" dirty="0">
                <a:solidFill>
                  <a:srgbClr val="FFFFFF"/>
                </a:solidFill>
                <a:latin typeface="Trebuchet MS"/>
                <a:cs typeface="Trebuchet MS"/>
              </a:rPr>
              <a:t> </a:t>
            </a:r>
            <a:r>
              <a:rPr sz="2400" spc="-4" dirty="0">
                <a:solidFill>
                  <a:srgbClr val="FFFFFF"/>
                </a:solidFill>
                <a:latin typeface="Trebuchet MS"/>
                <a:cs typeface="Trebuchet MS"/>
              </a:rPr>
              <a:t>Do?</a:t>
            </a:r>
            <a:endParaRPr sz="2400" dirty="0">
              <a:latin typeface="Trebuchet MS"/>
              <a:cs typeface="Trebuchet MS"/>
            </a:endParaRPr>
          </a:p>
        </p:txBody>
      </p:sp>
      <p:sp>
        <p:nvSpPr>
          <p:cNvPr id="3" name="object 3"/>
          <p:cNvSpPr txBox="1"/>
          <p:nvPr/>
        </p:nvSpPr>
        <p:spPr>
          <a:xfrm>
            <a:off x="857251" y="2857500"/>
            <a:ext cx="7166991" cy="3324532"/>
          </a:xfrm>
          <a:prstGeom prst="rect">
            <a:avLst/>
          </a:prstGeom>
        </p:spPr>
        <p:txBody>
          <a:bodyPr vert="horz" wrap="square" lIns="0" tIns="60484" rIns="0" bIns="0" rtlCol="0">
            <a:spAutoFit/>
          </a:bodyPr>
          <a:lstStyle/>
          <a:p>
            <a:pPr marL="9049" marR="3810" indent="-5715">
              <a:lnSpc>
                <a:spcPct val="90000"/>
              </a:lnSpc>
              <a:spcBef>
                <a:spcPts val="476"/>
              </a:spcBef>
            </a:pPr>
            <a:r>
              <a:rPr lang="en-US" sz="3300" dirty="0">
                <a:solidFill>
                  <a:srgbClr val="FFFFFF"/>
                </a:solidFill>
                <a:latin typeface="Trebuchet MS"/>
                <a:cs typeface="Trebuchet MS"/>
              </a:rPr>
              <a:t>Comparisons d</a:t>
            </a:r>
            <a:r>
              <a:rPr sz="3300" dirty="0">
                <a:solidFill>
                  <a:srgbClr val="FFFFFF"/>
                </a:solidFill>
                <a:latin typeface="Trebuchet MS"/>
                <a:cs typeface="Trebuchet MS"/>
              </a:rPr>
              <a:t>etermine </a:t>
            </a:r>
            <a:r>
              <a:rPr sz="3300" spc="-4" dirty="0">
                <a:solidFill>
                  <a:srgbClr val="FFFFFF"/>
                </a:solidFill>
                <a:latin typeface="Trebuchet MS"/>
                <a:cs typeface="Trebuchet MS"/>
              </a:rPr>
              <a:t>the degree </a:t>
            </a:r>
            <a:r>
              <a:rPr sz="3300" dirty="0">
                <a:solidFill>
                  <a:srgbClr val="FFFFFF"/>
                </a:solidFill>
                <a:latin typeface="Trebuchet MS"/>
                <a:cs typeface="Trebuchet MS"/>
              </a:rPr>
              <a:t>to </a:t>
            </a:r>
            <a:r>
              <a:rPr sz="3300" spc="-4" dirty="0">
                <a:solidFill>
                  <a:srgbClr val="FFFFFF"/>
                </a:solidFill>
                <a:latin typeface="Trebuchet MS"/>
                <a:cs typeface="Trebuchet MS"/>
              </a:rPr>
              <a:t>which the  examinee can be </a:t>
            </a:r>
            <a:r>
              <a:rPr sz="3300" dirty="0">
                <a:solidFill>
                  <a:srgbClr val="FFFFFF"/>
                </a:solidFill>
                <a:latin typeface="Trebuchet MS"/>
                <a:cs typeface="Trebuchet MS"/>
              </a:rPr>
              <a:t>distracted from</a:t>
            </a:r>
            <a:r>
              <a:rPr sz="3300" spc="-79" dirty="0">
                <a:solidFill>
                  <a:srgbClr val="FFFFFF"/>
                </a:solidFill>
                <a:latin typeface="Trebuchet MS"/>
                <a:cs typeface="Trebuchet MS"/>
              </a:rPr>
              <a:t> </a:t>
            </a:r>
            <a:r>
              <a:rPr sz="3300" spc="-4" dirty="0">
                <a:solidFill>
                  <a:srgbClr val="FFFFFF"/>
                </a:solidFill>
                <a:latin typeface="Trebuchet MS"/>
                <a:cs typeface="Trebuchet MS"/>
              </a:rPr>
              <a:t>the  </a:t>
            </a:r>
            <a:r>
              <a:rPr sz="3300" dirty="0">
                <a:solidFill>
                  <a:srgbClr val="FFFFFF"/>
                </a:solidFill>
                <a:latin typeface="Trebuchet MS"/>
                <a:cs typeface="Trebuchet MS"/>
              </a:rPr>
              <a:t>relevant</a:t>
            </a:r>
            <a:r>
              <a:rPr sz="3300" spc="-15" dirty="0">
                <a:solidFill>
                  <a:srgbClr val="FFFFFF"/>
                </a:solidFill>
                <a:latin typeface="Trebuchet MS"/>
                <a:cs typeface="Trebuchet MS"/>
              </a:rPr>
              <a:t> </a:t>
            </a:r>
            <a:r>
              <a:rPr sz="3300" spc="-4" dirty="0">
                <a:solidFill>
                  <a:srgbClr val="FFFFFF"/>
                </a:solidFill>
                <a:latin typeface="Trebuchet MS"/>
                <a:cs typeface="Trebuchet MS"/>
              </a:rPr>
              <a:t>question.</a:t>
            </a:r>
            <a:endParaRPr lang="en-US" sz="3300" spc="-4" dirty="0">
              <a:solidFill>
                <a:srgbClr val="FFFFFF"/>
              </a:solidFill>
              <a:latin typeface="Trebuchet MS"/>
              <a:cs typeface="Trebuchet MS"/>
            </a:endParaRPr>
          </a:p>
          <a:p>
            <a:pPr marL="460534" marR="3810" indent="-457200">
              <a:lnSpc>
                <a:spcPct val="90000"/>
              </a:lnSpc>
              <a:spcBef>
                <a:spcPts val="476"/>
              </a:spcBef>
              <a:buFont typeface="Arial" panose="020B0604020202020204" pitchFamily="34" charset="0"/>
              <a:buChar char="•"/>
            </a:pPr>
            <a:r>
              <a:rPr lang="en-US" sz="3300" spc="-4" dirty="0">
                <a:solidFill>
                  <a:srgbClr val="FFFFFF"/>
                </a:solidFill>
                <a:latin typeface="Trebuchet MS"/>
                <a:cs typeface="Trebuchet MS"/>
              </a:rPr>
              <a:t>Remember: relevant questions have a degree of salience to everyone!</a:t>
            </a:r>
            <a:endParaRPr sz="3300" dirty="0">
              <a:latin typeface="Trebuchet MS"/>
              <a:cs typeface="Trebuchet M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9290" y="1581721"/>
            <a:ext cx="4405789" cy="425116"/>
          </a:xfrm>
          <a:prstGeom prst="rect">
            <a:avLst/>
          </a:prstGeom>
        </p:spPr>
        <p:txBody>
          <a:bodyPr vert="horz" wrap="square" lIns="0" tIns="9525" rIns="0" bIns="0" rtlCol="0">
            <a:spAutoFit/>
          </a:bodyPr>
          <a:lstStyle/>
          <a:p>
            <a:pPr marL="9525">
              <a:spcBef>
                <a:spcPts val="75"/>
              </a:spcBef>
            </a:pPr>
            <a:r>
              <a:rPr sz="2700" dirty="0">
                <a:solidFill>
                  <a:srgbClr val="FFFFFF"/>
                </a:solidFill>
                <a:latin typeface="Trebuchet MS"/>
                <a:cs typeface="Trebuchet MS"/>
              </a:rPr>
              <a:t>Bad: Salience </a:t>
            </a:r>
            <a:r>
              <a:rPr sz="2700" spc="-4" dirty="0">
                <a:solidFill>
                  <a:srgbClr val="FFFFFF"/>
                </a:solidFill>
                <a:latin typeface="Trebuchet MS"/>
                <a:cs typeface="Trebuchet MS"/>
              </a:rPr>
              <a:t>due to</a:t>
            </a:r>
            <a:r>
              <a:rPr sz="2700" spc="-113" dirty="0">
                <a:solidFill>
                  <a:srgbClr val="FFFFFF"/>
                </a:solidFill>
                <a:latin typeface="Trebuchet MS"/>
                <a:cs typeface="Trebuchet MS"/>
              </a:rPr>
              <a:t> </a:t>
            </a:r>
            <a:r>
              <a:rPr sz="2700" spc="-53" dirty="0">
                <a:solidFill>
                  <a:srgbClr val="FFFFFF"/>
                </a:solidFill>
                <a:latin typeface="Trebuchet MS"/>
                <a:cs typeface="Trebuchet MS"/>
              </a:rPr>
              <a:t>Trauma</a:t>
            </a:r>
            <a:endParaRPr sz="2700" dirty="0">
              <a:latin typeface="Trebuchet MS"/>
              <a:cs typeface="Trebuchet MS"/>
            </a:endParaRPr>
          </a:p>
        </p:txBody>
      </p:sp>
      <p:sp>
        <p:nvSpPr>
          <p:cNvPr id="3" name="object 3"/>
          <p:cNvSpPr txBox="1"/>
          <p:nvPr/>
        </p:nvSpPr>
        <p:spPr>
          <a:xfrm>
            <a:off x="569290" y="2589467"/>
            <a:ext cx="7374560" cy="1895230"/>
          </a:xfrm>
          <a:prstGeom prst="rect">
            <a:avLst/>
          </a:prstGeom>
        </p:spPr>
        <p:txBody>
          <a:bodyPr vert="horz" wrap="square" lIns="0" tIns="10001" rIns="0" bIns="0" rtlCol="0">
            <a:spAutoFit/>
          </a:bodyPr>
          <a:lstStyle/>
          <a:p>
            <a:pPr marL="9525">
              <a:spcBef>
                <a:spcPts val="79"/>
              </a:spcBef>
            </a:pPr>
            <a:r>
              <a:rPr sz="2400" spc="-45" dirty="0">
                <a:solidFill>
                  <a:srgbClr val="FFFFFF"/>
                </a:solidFill>
                <a:latin typeface="Trebuchet MS"/>
                <a:cs typeface="Trebuchet MS"/>
              </a:rPr>
              <a:t>Testing </a:t>
            </a:r>
            <a:r>
              <a:rPr sz="2400" dirty="0">
                <a:solidFill>
                  <a:srgbClr val="FFFFFF"/>
                </a:solidFill>
                <a:latin typeface="Trebuchet MS"/>
                <a:cs typeface="Trebuchet MS"/>
              </a:rPr>
              <a:t>of </a:t>
            </a:r>
            <a:r>
              <a:rPr sz="2400" spc="-4" dirty="0">
                <a:solidFill>
                  <a:srgbClr val="FFFFFF"/>
                </a:solidFill>
                <a:latin typeface="Trebuchet MS"/>
                <a:cs typeface="Trebuchet MS"/>
              </a:rPr>
              <a:t>possible </a:t>
            </a:r>
            <a:r>
              <a:rPr sz="2400" dirty="0">
                <a:solidFill>
                  <a:srgbClr val="FFFFFF"/>
                </a:solidFill>
                <a:latin typeface="Trebuchet MS"/>
                <a:cs typeface="Trebuchet MS"/>
              </a:rPr>
              <a:t>victims of</a:t>
            </a:r>
            <a:r>
              <a:rPr sz="2400" spc="19" dirty="0">
                <a:solidFill>
                  <a:srgbClr val="FFFFFF"/>
                </a:solidFill>
                <a:latin typeface="Trebuchet MS"/>
                <a:cs typeface="Trebuchet MS"/>
              </a:rPr>
              <a:t> </a:t>
            </a:r>
            <a:r>
              <a:rPr sz="2400" spc="-4" dirty="0">
                <a:solidFill>
                  <a:srgbClr val="FFFFFF"/>
                </a:solidFill>
                <a:latin typeface="Trebuchet MS"/>
                <a:cs typeface="Trebuchet MS"/>
              </a:rPr>
              <a:t>assault</a:t>
            </a:r>
            <a:r>
              <a:rPr lang="en-US" sz="2400" spc="-4" dirty="0">
                <a:solidFill>
                  <a:srgbClr val="FFFFFF"/>
                </a:solidFill>
                <a:latin typeface="Trebuchet MS"/>
                <a:cs typeface="Trebuchet MS"/>
              </a:rPr>
              <a:t> or trauma</a:t>
            </a:r>
            <a:r>
              <a:rPr sz="2400" spc="-4" dirty="0">
                <a:solidFill>
                  <a:srgbClr val="FFFFFF"/>
                </a:solidFill>
                <a:latin typeface="Trebuchet MS"/>
                <a:cs typeface="Trebuchet MS"/>
              </a:rPr>
              <a:t>.</a:t>
            </a:r>
            <a:endParaRPr lang="en-US" sz="2400" spc="-4" dirty="0">
              <a:solidFill>
                <a:srgbClr val="FFFFFF"/>
              </a:solidFill>
              <a:latin typeface="Trebuchet MS"/>
              <a:cs typeface="Trebuchet MS"/>
            </a:endParaRPr>
          </a:p>
          <a:p>
            <a:pPr marL="695325" lvl="1" indent="-342900">
              <a:spcBef>
                <a:spcPts val="79"/>
              </a:spcBef>
              <a:buFont typeface="Arial" panose="020B0604020202020204" pitchFamily="34" charset="0"/>
              <a:buChar char="•"/>
            </a:pPr>
            <a:r>
              <a:rPr lang="en-US" sz="2400" spc="-4" dirty="0">
                <a:solidFill>
                  <a:srgbClr val="FFFFFF"/>
                </a:solidFill>
                <a:latin typeface="Trebuchet MS"/>
                <a:cs typeface="Trebuchet MS"/>
              </a:rPr>
              <a:t>Reliving the trauma can trigger a reaction and generate a false-positive situation.</a:t>
            </a:r>
          </a:p>
          <a:p>
            <a:pPr marL="9525">
              <a:spcBef>
                <a:spcPts val="79"/>
              </a:spcBef>
            </a:pPr>
            <a:endParaRPr lang="en-US" sz="2400" spc="-4" dirty="0">
              <a:solidFill>
                <a:srgbClr val="FFFFFF"/>
              </a:solidFill>
              <a:latin typeface="Trebuchet MS"/>
              <a:cs typeface="Trebuchet MS"/>
            </a:endParaRPr>
          </a:p>
          <a:p>
            <a:pPr marL="9525">
              <a:spcBef>
                <a:spcPts val="79"/>
              </a:spcBef>
            </a:pPr>
            <a:r>
              <a:rPr lang="en-US" sz="2400" spc="-4" dirty="0">
                <a:solidFill>
                  <a:srgbClr val="FFFFFF"/>
                </a:solidFill>
                <a:latin typeface="Trebuchet MS"/>
                <a:cs typeface="Trebuchet MS"/>
              </a:rPr>
              <a:t>That’s why we try not to test sexual assault victims.</a:t>
            </a:r>
            <a:endParaRPr sz="2400" dirty="0">
              <a:latin typeface="Trebuchet MS"/>
              <a:cs typeface="Trebuchet M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1371600"/>
          </a:xfrm>
        </p:spPr>
        <p:txBody>
          <a:bodyPr>
            <a:normAutofit fontScale="90000"/>
          </a:bodyPr>
          <a:lstStyle/>
          <a:p>
            <a:pPr eaLnBrk="1" fontAlgn="auto" hangingPunct="1">
              <a:spcAft>
                <a:spcPts val="0"/>
              </a:spcAft>
              <a:defRPr/>
            </a:pPr>
            <a:r>
              <a:rPr lang="en-US" dirty="0"/>
              <a:t>Examples of Validated CQT Techniques</a:t>
            </a:r>
          </a:p>
        </p:txBody>
      </p:sp>
      <p:sp>
        <p:nvSpPr>
          <p:cNvPr id="23555" name="Content Placeholder 2"/>
          <p:cNvSpPr>
            <a:spLocks noGrp="1"/>
          </p:cNvSpPr>
          <p:nvPr>
            <p:ph sz="quarter" idx="2"/>
          </p:nvPr>
        </p:nvSpPr>
        <p:spPr>
          <a:xfrm>
            <a:off x="463550" y="1524000"/>
            <a:ext cx="3651250" cy="4865688"/>
          </a:xfrm>
        </p:spPr>
        <p:txBody>
          <a:bodyPr/>
          <a:lstStyle/>
          <a:p>
            <a:pPr eaLnBrk="1" hangingPunct="1"/>
            <a:r>
              <a:rPr lang="en-US" altLang="en-US" sz="3000" dirty="0"/>
              <a:t>Utah ZCT</a:t>
            </a:r>
          </a:p>
          <a:p>
            <a:pPr eaLnBrk="1" hangingPunct="1"/>
            <a:r>
              <a:rPr lang="en-US" altLang="en-US" sz="3000" dirty="0"/>
              <a:t>Utah MGQT</a:t>
            </a:r>
          </a:p>
          <a:p>
            <a:pPr eaLnBrk="1" hangingPunct="1"/>
            <a:r>
              <a:rPr lang="en-US" altLang="en-US" sz="3000" dirty="0"/>
              <a:t>Federal ZCT</a:t>
            </a:r>
          </a:p>
          <a:p>
            <a:pPr eaLnBrk="1" hangingPunct="1"/>
            <a:r>
              <a:rPr lang="en-US" altLang="en-US" sz="3000" dirty="0"/>
              <a:t>Federal You Phase</a:t>
            </a:r>
          </a:p>
          <a:p>
            <a:pPr eaLnBrk="1" hangingPunct="1"/>
            <a:r>
              <a:rPr lang="en-US" altLang="en-US" sz="3000" dirty="0"/>
              <a:t>AFMGQT</a:t>
            </a:r>
          </a:p>
          <a:p>
            <a:pPr eaLnBrk="1" hangingPunct="1"/>
            <a:endParaRPr lang="en-US" altLang="en-US" sz="3000" dirty="0"/>
          </a:p>
        </p:txBody>
      </p:sp>
      <p:sp>
        <p:nvSpPr>
          <p:cNvPr id="23556" name="Content Placeholder 6"/>
          <p:cNvSpPr>
            <a:spLocks noGrp="1"/>
          </p:cNvSpPr>
          <p:nvPr>
            <p:ph sz="quarter" idx="4"/>
          </p:nvPr>
        </p:nvSpPr>
        <p:spPr>
          <a:xfrm>
            <a:off x="4953000" y="1524000"/>
            <a:ext cx="3932238" cy="4865688"/>
          </a:xfrm>
        </p:spPr>
        <p:txBody>
          <a:bodyPr/>
          <a:lstStyle/>
          <a:p>
            <a:pPr eaLnBrk="1" hangingPunct="1"/>
            <a:r>
              <a:rPr lang="en-US" altLang="en-US" sz="3000" dirty="0"/>
              <a:t>LEPET</a:t>
            </a:r>
          </a:p>
          <a:p>
            <a:pPr eaLnBrk="1" hangingPunct="1"/>
            <a:r>
              <a:rPr lang="en-US" altLang="en-US" sz="3000" dirty="0"/>
              <a:t>Backster You Phase</a:t>
            </a:r>
          </a:p>
          <a:p>
            <a:pPr eaLnBrk="1" hangingPunct="1"/>
            <a:r>
              <a:rPr lang="en-US" altLang="en-US" sz="3000" dirty="0"/>
              <a:t>DLST</a:t>
            </a:r>
          </a:p>
          <a:p>
            <a:pPr eaLnBrk="1" hangingPunct="1"/>
            <a:r>
              <a:rPr lang="en-US" altLang="en-US" sz="3000" dirty="0"/>
              <a:t>IZCT*</a:t>
            </a:r>
          </a:p>
          <a:p>
            <a:pPr eaLnBrk="1" hangingPunct="1"/>
            <a:r>
              <a:rPr lang="en-US" altLang="en-US" sz="3000" dirty="0"/>
              <a:t>MQTZCT*</a:t>
            </a:r>
          </a:p>
        </p:txBody>
      </p:sp>
      <p:sp>
        <p:nvSpPr>
          <p:cNvPr id="23557"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rPr>
              <a:t>Lieguy@gmail.com</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1435608" y="762000"/>
            <a:ext cx="7498080" cy="5486400"/>
          </a:xfrm>
        </p:spPr>
        <p:txBody>
          <a:bodyPr/>
          <a:lstStyle/>
          <a:p>
            <a:pPr eaLnBrk="1" hangingPunct="1"/>
            <a:r>
              <a:rPr lang="en-US" altLang="en-US" dirty="0"/>
              <a:t>Basic principles of psychophysiology underlie all polygraph examinations.</a:t>
            </a:r>
          </a:p>
          <a:p>
            <a:pPr eaLnBrk="1" hangingPunct="1"/>
            <a:r>
              <a:rPr lang="en-US" altLang="en-US" dirty="0"/>
              <a:t>A complex set of physiological reactions are manifested as a result of stimulus:</a:t>
            </a:r>
          </a:p>
          <a:p>
            <a:pPr eaLnBrk="1" hangingPunct="1"/>
            <a:r>
              <a:rPr lang="en-US" altLang="en-US" dirty="0"/>
              <a:t>Among those are:</a:t>
            </a:r>
          </a:p>
          <a:p>
            <a:pPr lvl="1" eaLnBrk="1" hangingPunct="1"/>
            <a:r>
              <a:rPr lang="en-US" altLang="en-US" sz="2400" dirty="0"/>
              <a:t>Increase in </a:t>
            </a:r>
            <a:r>
              <a:rPr lang="en-US" altLang="en-US" sz="2400" b="1" dirty="0">
                <a:solidFill>
                  <a:srgbClr val="00B050"/>
                </a:solidFill>
              </a:rPr>
              <a:t>skin conductance</a:t>
            </a:r>
          </a:p>
          <a:p>
            <a:pPr lvl="1" eaLnBrk="1" hangingPunct="1"/>
            <a:r>
              <a:rPr lang="en-US" altLang="en-US" sz="2400" dirty="0"/>
              <a:t>Increase in </a:t>
            </a:r>
            <a:r>
              <a:rPr lang="en-US" altLang="en-US" sz="2400" b="1" dirty="0">
                <a:solidFill>
                  <a:srgbClr val="FF0000"/>
                </a:solidFill>
              </a:rPr>
              <a:t>blood pressure</a:t>
            </a:r>
          </a:p>
          <a:p>
            <a:pPr lvl="1" eaLnBrk="1" hangingPunct="1"/>
            <a:r>
              <a:rPr lang="en-US" altLang="en-US" sz="2400" dirty="0"/>
              <a:t>Decrease in </a:t>
            </a:r>
            <a:r>
              <a:rPr lang="en-US" altLang="en-US" sz="2400" b="1" dirty="0">
                <a:solidFill>
                  <a:srgbClr val="0070C0"/>
                </a:solidFill>
              </a:rPr>
              <a:t>respiratory activity</a:t>
            </a:r>
          </a:p>
          <a:p>
            <a:pPr lvl="1" eaLnBrk="1" hangingPunct="1"/>
            <a:r>
              <a:rPr lang="en-US" altLang="en-US" sz="2400" dirty="0"/>
              <a:t>Decrease in </a:t>
            </a:r>
            <a:r>
              <a:rPr lang="en-US" altLang="en-US" sz="2400" b="1" dirty="0">
                <a:solidFill>
                  <a:srgbClr val="C00000"/>
                </a:solidFill>
              </a:rPr>
              <a:t>peripheral circulation</a:t>
            </a:r>
          </a:p>
        </p:txBody>
      </p:sp>
      <p:sp>
        <p:nvSpPr>
          <p:cNvPr id="922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rPr>
              <a:t>Lieguy@gmail.com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043930"/>
            <a:ext cx="7620000" cy="4037003"/>
          </a:xfrm>
          <a:prstGeom prst="rect">
            <a:avLst/>
          </a:prstGeom>
        </p:spPr>
        <p:txBody>
          <a:bodyPr wrap="square">
            <a:spAutoFit/>
          </a:bodyPr>
          <a:lstStyle/>
          <a:p>
            <a:pPr algn="ctr" defTabSz="685800" eaLnBrk="1" fontAlgn="auto" hangingPunct="1">
              <a:spcBef>
                <a:spcPts val="401"/>
              </a:spcBef>
              <a:spcAft>
                <a:spcPts val="0"/>
              </a:spcAft>
            </a:pPr>
            <a:r>
              <a:rPr lang="en-US" sz="2400" dirty="0" smtClean="0">
                <a:solidFill>
                  <a:prstClr val="black"/>
                </a:solidFill>
                <a:latin typeface="Trebuchet MS"/>
                <a:cs typeface="Trebuchet MS"/>
              </a:rPr>
              <a:t>Remember</a:t>
            </a:r>
            <a:r>
              <a:rPr lang="en-US" sz="2400" dirty="0">
                <a:solidFill>
                  <a:prstClr val="black"/>
                </a:solidFill>
                <a:latin typeface="Trebuchet MS"/>
                <a:cs typeface="Trebuchet MS"/>
              </a:rPr>
              <a:t>: </a:t>
            </a:r>
            <a:r>
              <a:rPr lang="en-US" sz="2400" dirty="0" smtClean="0">
                <a:solidFill>
                  <a:prstClr val="black"/>
                </a:solidFill>
                <a:latin typeface="Trebuchet MS"/>
                <a:cs typeface="Trebuchet MS"/>
              </a:rPr>
              <a:t>Policy is </a:t>
            </a:r>
            <a:r>
              <a:rPr lang="en-US" sz="2400" dirty="0">
                <a:solidFill>
                  <a:prstClr val="black"/>
                </a:solidFill>
                <a:latin typeface="Trebuchet MS"/>
                <a:cs typeface="Trebuchet MS"/>
              </a:rPr>
              <a:t>not </a:t>
            </a:r>
            <a:r>
              <a:rPr lang="en-US" sz="2400" dirty="0" smtClean="0">
                <a:solidFill>
                  <a:prstClr val="black"/>
                </a:solidFill>
                <a:latin typeface="Trebuchet MS"/>
                <a:cs typeface="Trebuchet MS"/>
              </a:rPr>
              <a:t>Science</a:t>
            </a:r>
          </a:p>
          <a:p>
            <a:pPr algn="ctr" defTabSz="685800" eaLnBrk="1" fontAlgn="auto" hangingPunct="1">
              <a:spcBef>
                <a:spcPts val="401"/>
              </a:spcBef>
              <a:spcAft>
                <a:spcPts val="0"/>
              </a:spcAft>
            </a:pPr>
            <a:r>
              <a:rPr lang="en-US" sz="4500" dirty="0">
                <a:solidFill>
                  <a:prstClr val="black"/>
                </a:solidFill>
                <a:latin typeface="Trebuchet MS"/>
                <a:cs typeface="Trebuchet MS"/>
              </a:rPr>
              <a:t>What do we mean by this</a:t>
            </a:r>
            <a:r>
              <a:rPr lang="en-US" sz="4500" dirty="0" smtClean="0">
                <a:solidFill>
                  <a:prstClr val="black"/>
                </a:solidFill>
                <a:latin typeface="Trebuchet MS"/>
                <a:cs typeface="Trebuchet MS"/>
              </a:rPr>
              <a:t>?</a:t>
            </a:r>
          </a:p>
          <a:p>
            <a:pPr marL="342900" indent="-342900" defTabSz="685800" eaLnBrk="1" fontAlgn="auto" hangingPunct="1">
              <a:spcBef>
                <a:spcPts val="401"/>
              </a:spcBef>
              <a:spcAft>
                <a:spcPts val="0"/>
              </a:spcAft>
              <a:buFont typeface="Arial" panose="020B0604020202020204" pitchFamily="34" charset="0"/>
              <a:buChar char="•"/>
            </a:pPr>
            <a:r>
              <a:rPr lang="en-US" sz="2000" dirty="0" smtClean="0">
                <a:solidFill>
                  <a:prstClr val="black"/>
                </a:solidFill>
                <a:latin typeface="Trebuchet MS"/>
                <a:cs typeface="Trebuchet MS"/>
              </a:rPr>
              <a:t>We’ve always done it that way…</a:t>
            </a:r>
          </a:p>
          <a:p>
            <a:pPr marL="342900" indent="-342900" defTabSz="685800" eaLnBrk="1" fontAlgn="auto" hangingPunct="1">
              <a:spcBef>
                <a:spcPts val="401"/>
              </a:spcBef>
              <a:spcAft>
                <a:spcPts val="0"/>
              </a:spcAft>
              <a:buFont typeface="Arial" panose="020B0604020202020204" pitchFamily="34" charset="0"/>
              <a:buChar char="•"/>
            </a:pPr>
            <a:r>
              <a:rPr lang="en-US" sz="2000" dirty="0" smtClean="0">
                <a:solidFill>
                  <a:prstClr val="black"/>
                </a:solidFill>
                <a:latin typeface="Trebuchet MS"/>
                <a:cs typeface="Trebuchet MS"/>
              </a:rPr>
              <a:t>I was taught that way and I cannot change…</a:t>
            </a:r>
          </a:p>
          <a:p>
            <a:pPr marL="342900" indent="-342900" defTabSz="685800" eaLnBrk="1" fontAlgn="auto" hangingPunct="1">
              <a:spcBef>
                <a:spcPts val="401"/>
              </a:spcBef>
              <a:spcAft>
                <a:spcPts val="0"/>
              </a:spcAft>
              <a:buFont typeface="Arial" panose="020B0604020202020204" pitchFamily="34" charset="0"/>
              <a:buChar char="•"/>
            </a:pPr>
            <a:r>
              <a:rPr lang="en-US" sz="2000" dirty="0" smtClean="0">
                <a:solidFill>
                  <a:prstClr val="black"/>
                </a:solidFill>
                <a:latin typeface="Trebuchet MS"/>
                <a:cs typeface="Trebuchet MS"/>
              </a:rPr>
              <a:t>As long as I do what I was taught in school, I will be covered for liability in court…</a:t>
            </a:r>
          </a:p>
          <a:p>
            <a:pPr marL="342900" indent="-342900" defTabSz="685800" eaLnBrk="1" fontAlgn="auto" hangingPunct="1">
              <a:spcBef>
                <a:spcPts val="401"/>
              </a:spcBef>
              <a:spcAft>
                <a:spcPts val="0"/>
              </a:spcAft>
              <a:buFont typeface="Arial" panose="020B0604020202020204" pitchFamily="34" charset="0"/>
              <a:buChar char="•"/>
            </a:pPr>
            <a:r>
              <a:rPr lang="en-US" sz="2000" dirty="0" smtClean="0">
                <a:solidFill>
                  <a:prstClr val="black"/>
                </a:solidFill>
                <a:latin typeface="Trebuchet MS"/>
                <a:cs typeface="Trebuchet MS"/>
              </a:rPr>
              <a:t>If I use a Federal Zone or MGQT, the federal government will testify for me in court (No, No, No, absolutely NOT)…</a:t>
            </a:r>
          </a:p>
          <a:p>
            <a:pPr marL="342900" indent="-342900" defTabSz="685800" eaLnBrk="1" fontAlgn="auto" hangingPunct="1">
              <a:spcBef>
                <a:spcPts val="401"/>
              </a:spcBef>
              <a:spcAft>
                <a:spcPts val="0"/>
              </a:spcAft>
              <a:buFont typeface="Arial" panose="020B0604020202020204" pitchFamily="34" charset="0"/>
              <a:buChar char="•"/>
            </a:pPr>
            <a:r>
              <a:rPr lang="en-US" sz="2000" dirty="0" smtClean="0">
                <a:solidFill>
                  <a:prstClr val="black"/>
                </a:solidFill>
                <a:latin typeface="Trebuchet MS"/>
                <a:cs typeface="Trebuchet MS"/>
              </a:rPr>
              <a:t>My agency says we cannot have inconclusive results…</a:t>
            </a:r>
          </a:p>
          <a:p>
            <a:pPr algn="ctr" defTabSz="685800" eaLnBrk="1" fontAlgn="auto" hangingPunct="1">
              <a:spcBef>
                <a:spcPts val="401"/>
              </a:spcBef>
              <a:spcAft>
                <a:spcPts val="0"/>
              </a:spcAft>
            </a:pPr>
            <a:endParaRPr lang="en-US" sz="2400" dirty="0">
              <a:solidFill>
                <a:prstClr val="black"/>
              </a:solidFill>
              <a:latin typeface="Trebuchet MS"/>
              <a:cs typeface="Trebuchet MS"/>
            </a:endParaRPr>
          </a:p>
        </p:txBody>
      </p:sp>
    </p:spTree>
    <p:extLst>
      <p:ext uri="{BB962C8B-B14F-4D97-AF65-F5344CB8AC3E}">
        <p14:creationId xmlns:p14="http://schemas.microsoft.com/office/powerpoint/2010/main" val="186111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a:t>Psychological Constructs</a:t>
            </a:r>
          </a:p>
        </p:txBody>
      </p:sp>
      <p:sp>
        <p:nvSpPr>
          <p:cNvPr id="10243" name="Content Placeholder 2"/>
          <p:cNvSpPr>
            <a:spLocks noGrp="1"/>
          </p:cNvSpPr>
          <p:nvPr>
            <p:ph idx="1"/>
          </p:nvPr>
        </p:nvSpPr>
        <p:spPr/>
        <p:txBody>
          <a:bodyPr/>
          <a:lstStyle/>
          <a:p>
            <a:pPr eaLnBrk="1" hangingPunct="1"/>
            <a:r>
              <a:rPr lang="en-US" altLang="en-US" dirty="0"/>
              <a:t>A variety of psychological constructs are thought to contribute to physiological reactions</a:t>
            </a:r>
          </a:p>
          <a:p>
            <a:pPr lvl="1" eaLnBrk="1" hangingPunct="1"/>
            <a:r>
              <a:rPr lang="en-US" altLang="en-US" sz="2400" dirty="0"/>
              <a:t>Cognitive Load and Processing</a:t>
            </a:r>
          </a:p>
          <a:p>
            <a:pPr lvl="1" eaLnBrk="1" hangingPunct="1"/>
            <a:r>
              <a:rPr lang="en-US" altLang="en-US" sz="2400" dirty="0"/>
              <a:t>Enhanced attention (Salience)</a:t>
            </a:r>
          </a:p>
          <a:p>
            <a:pPr lvl="1" eaLnBrk="1" hangingPunct="1"/>
            <a:r>
              <a:rPr lang="en-US" altLang="en-US" sz="2400" dirty="0"/>
              <a:t>Orienting reflexes (CIT and ACQT)</a:t>
            </a:r>
          </a:p>
          <a:p>
            <a:pPr lvl="1" eaLnBrk="1" hangingPunct="1"/>
            <a:r>
              <a:rPr lang="en-US" altLang="en-US" sz="2400" dirty="0"/>
              <a:t>Conflict</a:t>
            </a:r>
          </a:p>
          <a:p>
            <a:pPr lvl="1" eaLnBrk="1" hangingPunct="1"/>
            <a:r>
              <a:rPr lang="en-US" altLang="en-US" sz="2400" dirty="0"/>
              <a:t>Fear of detection</a:t>
            </a:r>
          </a:p>
          <a:p>
            <a:pPr lvl="1" eaLnBrk="1" hangingPunct="1"/>
            <a:r>
              <a:rPr lang="en-US" altLang="en-US" sz="2400" dirty="0"/>
              <a:t>Arousal</a:t>
            </a:r>
          </a:p>
          <a:p>
            <a:pPr lvl="1" eaLnBrk="1" hangingPunct="1"/>
            <a:endParaRPr lang="en-US" altLang="en-US" sz="2400" dirty="0"/>
          </a:p>
        </p:txBody>
      </p:sp>
      <p:sp>
        <p:nvSpPr>
          <p:cNvPr id="1024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rPr>
              <a:t>Lieguy@gmail.com</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a:t>National Resource Council</a:t>
            </a:r>
          </a:p>
        </p:txBody>
      </p:sp>
      <p:sp>
        <p:nvSpPr>
          <p:cNvPr id="11267" name="Content Placeholder 2"/>
          <p:cNvSpPr>
            <a:spLocks noGrp="1"/>
          </p:cNvSpPr>
          <p:nvPr>
            <p:ph idx="1"/>
          </p:nvPr>
        </p:nvSpPr>
        <p:spPr/>
        <p:txBody>
          <a:bodyPr>
            <a:normAutofit fontScale="85000" lnSpcReduction="10000"/>
          </a:bodyPr>
          <a:lstStyle/>
          <a:p>
            <a:pPr eaLnBrk="1" hangingPunct="1"/>
            <a:r>
              <a:rPr lang="en-US" altLang="en-US" dirty="0"/>
              <a:t>In 2003, the NRC intimated that there cannot be a valid test without having a complete understanding of the underlying theoretical constructs. </a:t>
            </a:r>
          </a:p>
          <a:p>
            <a:pPr lvl="1" eaLnBrk="1" hangingPunct="1"/>
            <a:r>
              <a:rPr lang="en-US" altLang="en-US" dirty="0"/>
              <a:t>That is just plain wrong…medicine routinely conducts testing in advance of a complete understanding of conditions.</a:t>
            </a:r>
          </a:p>
          <a:p>
            <a:pPr eaLnBrk="1" hangingPunct="1"/>
            <a:r>
              <a:rPr lang="en-US" altLang="en-US" dirty="0"/>
              <a:t>Do we need much more work on the constructs underlying detection of deception? </a:t>
            </a:r>
          </a:p>
          <a:p>
            <a:pPr lvl="1" eaLnBrk="1" hangingPunct="1"/>
            <a:r>
              <a:rPr lang="en-US" altLang="en-US" dirty="0"/>
              <a:t>Most definitely.</a:t>
            </a:r>
          </a:p>
          <a:p>
            <a:pPr eaLnBrk="1" hangingPunct="1"/>
            <a:r>
              <a:rPr lang="en-US" altLang="en-US" dirty="0"/>
              <a:t>Is polygraph a valid test? </a:t>
            </a:r>
          </a:p>
          <a:p>
            <a:pPr lvl="1" eaLnBrk="1" hangingPunct="1"/>
            <a:r>
              <a:rPr lang="en-US" altLang="en-US" dirty="0"/>
              <a:t>Most definitely.</a:t>
            </a:r>
          </a:p>
        </p:txBody>
      </p:sp>
      <p:sp>
        <p:nvSpPr>
          <p:cNvPr id="1126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rPr>
              <a:t>Lieguy@gmail.com</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a:t>CQT PROCEDURES</a:t>
            </a:r>
          </a:p>
        </p:txBody>
      </p:sp>
      <p:sp>
        <p:nvSpPr>
          <p:cNvPr id="12291" name="Content Placeholder 2"/>
          <p:cNvSpPr>
            <a:spLocks noGrp="1"/>
          </p:cNvSpPr>
          <p:nvPr>
            <p:ph idx="1"/>
          </p:nvPr>
        </p:nvSpPr>
        <p:spPr/>
        <p:txBody>
          <a:bodyPr>
            <a:normAutofit fontScale="92500" lnSpcReduction="10000"/>
          </a:bodyPr>
          <a:lstStyle/>
          <a:p>
            <a:pPr eaLnBrk="1" hangingPunct="1"/>
            <a:r>
              <a:rPr lang="en-US" altLang="en-US" dirty="0"/>
              <a:t>There is no such thing as a “lie response” (Pinocchio's nose)</a:t>
            </a:r>
          </a:p>
          <a:p>
            <a:pPr eaLnBrk="1" hangingPunct="1"/>
            <a:r>
              <a:rPr lang="en-US" altLang="en-US" dirty="0"/>
              <a:t>Variety of factors may cause subjects to react greater to RQs even if being truthful:</a:t>
            </a:r>
          </a:p>
          <a:p>
            <a:pPr lvl="1" eaLnBrk="1" hangingPunct="1"/>
            <a:r>
              <a:rPr lang="en-US" altLang="en-US" sz="2000" dirty="0"/>
              <a:t>Serious accusations</a:t>
            </a:r>
          </a:p>
          <a:p>
            <a:pPr lvl="1" eaLnBrk="1" hangingPunct="1"/>
            <a:r>
              <a:rPr lang="en-US" altLang="en-US" sz="2000" dirty="0"/>
              <a:t>Involvement in situation (victim or witness)</a:t>
            </a:r>
          </a:p>
          <a:p>
            <a:pPr lvl="1" eaLnBrk="1" hangingPunct="1"/>
            <a:r>
              <a:rPr lang="en-US" altLang="en-US" sz="2000" dirty="0"/>
              <a:t>Emotional impact of the questions </a:t>
            </a:r>
          </a:p>
          <a:p>
            <a:pPr lvl="1" eaLnBrk="1" hangingPunct="1"/>
            <a:r>
              <a:rPr lang="en-US" altLang="en-US" sz="2000" dirty="0"/>
              <a:t>Nervousness</a:t>
            </a:r>
          </a:p>
          <a:p>
            <a:pPr lvl="1" eaLnBrk="1" hangingPunct="1"/>
            <a:r>
              <a:rPr lang="en-US" altLang="en-US" sz="2000" dirty="0"/>
              <a:t>Thought processes and images evoked by the content of questions</a:t>
            </a:r>
          </a:p>
          <a:p>
            <a:pPr lvl="1" eaLnBrk="1" hangingPunct="1"/>
            <a:r>
              <a:rPr lang="en-US" altLang="en-US" sz="2000" dirty="0"/>
              <a:t>Distrust of the examiner</a:t>
            </a:r>
          </a:p>
          <a:p>
            <a:pPr lvl="1" eaLnBrk="1" hangingPunct="1"/>
            <a:r>
              <a:rPr lang="en-US" altLang="en-US" sz="2000" dirty="0"/>
              <a:t>Anger and disgust concerning the accusation</a:t>
            </a:r>
          </a:p>
          <a:p>
            <a:pPr lvl="1" eaLnBrk="1" hangingPunct="1"/>
            <a:r>
              <a:rPr lang="en-US" altLang="en-US" sz="2000" dirty="0"/>
              <a:t>Others</a:t>
            </a:r>
          </a:p>
        </p:txBody>
      </p:sp>
      <p:sp>
        <p:nvSpPr>
          <p:cNvPr id="1229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rPr>
              <a:t>Lieguy@gmail.com</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a:t>PRETEST INTERVIEW</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r>
              <a:rPr lang="en-US" sz="2800" b="1" u="sng" dirty="0"/>
              <a:t>Low key without pressure or confrontation</a:t>
            </a:r>
          </a:p>
          <a:p>
            <a:pPr marL="182880" indent="-182880" eaLnBrk="1" fontAlgn="auto" hangingPunct="1">
              <a:spcAft>
                <a:spcPts val="0"/>
              </a:spcAft>
              <a:buFont typeface="Arial" panose="020B0604020202020204" pitchFamily="34" charset="0"/>
              <a:buChar char="•"/>
              <a:defRPr/>
            </a:pPr>
            <a:r>
              <a:rPr lang="en-US" sz="2800" dirty="0"/>
              <a:t>Gather personal data and health history</a:t>
            </a:r>
          </a:p>
          <a:p>
            <a:pPr marL="182880" indent="-182880" eaLnBrk="1" fontAlgn="auto" hangingPunct="1">
              <a:spcAft>
                <a:spcPts val="0"/>
              </a:spcAft>
              <a:buFont typeface="Arial" panose="020B0604020202020204" pitchFamily="34" charset="0"/>
              <a:buChar char="•"/>
              <a:defRPr/>
            </a:pPr>
            <a:r>
              <a:rPr lang="en-US" sz="2800" dirty="0"/>
              <a:t>Sensor explanations – brief explanation is best</a:t>
            </a:r>
          </a:p>
          <a:p>
            <a:pPr marL="182880" indent="-182880" eaLnBrk="1" fontAlgn="auto" hangingPunct="1">
              <a:spcAft>
                <a:spcPts val="0"/>
              </a:spcAft>
              <a:buFont typeface="Arial" panose="020B0604020202020204" pitchFamily="34" charset="0"/>
              <a:buChar char="•"/>
              <a:defRPr/>
            </a:pPr>
            <a:r>
              <a:rPr lang="en-US" sz="2800" dirty="0"/>
              <a:t>Gain consent</a:t>
            </a:r>
          </a:p>
          <a:p>
            <a:pPr marL="182880" indent="-182880" eaLnBrk="1" fontAlgn="auto" hangingPunct="1">
              <a:spcAft>
                <a:spcPts val="0"/>
              </a:spcAft>
              <a:buFont typeface="Arial" panose="020B0604020202020204" pitchFamily="34" charset="0"/>
              <a:buChar char="•"/>
              <a:defRPr/>
            </a:pPr>
            <a:r>
              <a:rPr lang="en-US" sz="2800" dirty="0"/>
              <a:t>Discuss test issues</a:t>
            </a:r>
          </a:p>
          <a:p>
            <a:pPr lvl="1" indent="-182880" eaLnBrk="1" fontAlgn="auto" hangingPunct="1">
              <a:spcAft>
                <a:spcPts val="0"/>
              </a:spcAft>
              <a:buFont typeface="Arial" panose="020B0604020202020204" pitchFamily="34" charset="0"/>
              <a:buChar char="•"/>
              <a:defRPr/>
            </a:pPr>
            <a:r>
              <a:rPr lang="en-US" sz="2600" dirty="0"/>
              <a:t>Specific allegations</a:t>
            </a:r>
          </a:p>
          <a:p>
            <a:pPr lvl="1" indent="-182880" eaLnBrk="1" fontAlgn="auto" hangingPunct="1">
              <a:spcAft>
                <a:spcPts val="0"/>
              </a:spcAft>
              <a:buFont typeface="Arial" panose="020B0604020202020204" pitchFamily="34" charset="0"/>
              <a:buChar char="•"/>
              <a:defRPr/>
            </a:pPr>
            <a:r>
              <a:rPr lang="en-US" sz="2600" dirty="0"/>
              <a:t>Subject’s version of events</a:t>
            </a:r>
          </a:p>
        </p:txBody>
      </p:sp>
      <p:sp>
        <p:nvSpPr>
          <p:cNvPr id="1331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rPr>
              <a:t>Lieguy@gmail.com</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a:t>RECORDING</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r>
              <a:rPr lang="en-US" sz="2800" b="1" u="sng" dirty="0"/>
              <a:t>According to the APA</a:t>
            </a:r>
          </a:p>
          <a:p>
            <a:pPr marL="182880" indent="-182880" eaLnBrk="1" fontAlgn="auto" hangingPunct="1">
              <a:spcAft>
                <a:spcPts val="0"/>
              </a:spcAft>
              <a:buFont typeface="Arial" panose="020B0604020202020204" pitchFamily="34" charset="0"/>
              <a:buChar char="•"/>
              <a:defRPr/>
            </a:pPr>
            <a:r>
              <a:rPr lang="en-US" sz="2800" dirty="0"/>
              <a:t>Video or audio record the examination</a:t>
            </a:r>
          </a:p>
          <a:p>
            <a:pPr lvl="1" indent="-182880" eaLnBrk="1" fontAlgn="auto" hangingPunct="1">
              <a:spcAft>
                <a:spcPts val="0"/>
              </a:spcAft>
              <a:buFont typeface="Arial" panose="020B0604020202020204" pitchFamily="34" charset="0"/>
              <a:buChar char="•"/>
              <a:defRPr/>
            </a:pPr>
            <a:endParaRPr lang="en-US" sz="2600" dirty="0"/>
          </a:p>
        </p:txBody>
      </p:sp>
      <p:sp>
        <p:nvSpPr>
          <p:cNvPr id="1331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rPr>
              <a:t>Lieguy@gmail.com</a:t>
            </a:r>
          </a:p>
        </p:txBody>
      </p:sp>
    </p:spTree>
    <p:extLst>
      <p:ext uri="{BB962C8B-B14F-4D97-AF65-F5344CB8AC3E}">
        <p14:creationId xmlns:p14="http://schemas.microsoft.com/office/powerpoint/2010/main" val="11867611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fontAlgn="auto" hangingPunct="1">
              <a:spcAft>
                <a:spcPts val="0"/>
              </a:spcAft>
              <a:defRPr/>
            </a:pPr>
            <a:r>
              <a:rPr lang="en-US" dirty="0"/>
              <a:t>Test Procedures</a:t>
            </a:r>
          </a:p>
        </p:txBody>
      </p:sp>
      <p:sp>
        <p:nvSpPr>
          <p:cNvPr id="3" name="Content Placeholder 2"/>
          <p:cNvSpPr>
            <a:spLocks noGrp="1"/>
          </p:cNvSpPr>
          <p:nvPr>
            <p:ph idx="1"/>
          </p:nvPr>
        </p:nvSpPr>
        <p:spPr/>
        <p:txBody>
          <a:bodyPr rtlCol="0">
            <a:normAutofit/>
          </a:bodyPr>
          <a:lstStyle/>
          <a:p>
            <a:pPr marL="182880" indent="-182880">
              <a:buFont typeface="Arial" panose="020B0604020202020204" pitchFamily="34" charset="0"/>
              <a:buChar char="•"/>
              <a:defRPr/>
            </a:pPr>
            <a:r>
              <a:rPr lang="en-US" sz="2800" dirty="0"/>
              <a:t>Discuss psychophysiology (briefly)</a:t>
            </a:r>
          </a:p>
          <a:p>
            <a:pPr marL="182880" indent="-182880">
              <a:buFont typeface="Arial" panose="020B0604020202020204" pitchFamily="34" charset="0"/>
              <a:buChar char="•"/>
              <a:defRPr/>
            </a:pPr>
            <a:r>
              <a:rPr lang="en-US" sz="2800" dirty="0"/>
              <a:t>Attach sensors</a:t>
            </a:r>
          </a:p>
          <a:p>
            <a:pPr marL="182880" indent="-182880">
              <a:buFont typeface="Arial" panose="020B0604020202020204" pitchFamily="34" charset="0"/>
              <a:buChar char="•"/>
              <a:defRPr/>
            </a:pPr>
            <a:r>
              <a:rPr lang="en-US" sz="2800" dirty="0"/>
              <a:t>Administer Acquaintance Test</a:t>
            </a:r>
          </a:p>
          <a:p>
            <a:pPr marL="182880" indent="-182880">
              <a:buFont typeface="Arial" panose="020B0604020202020204" pitchFamily="34" charset="0"/>
              <a:buChar char="•"/>
              <a:defRPr/>
            </a:pPr>
            <a:r>
              <a:rPr lang="en-US" sz="2800" dirty="0"/>
              <a:t>Review test questions and instructions</a:t>
            </a:r>
          </a:p>
          <a:p>
            <a:pPr marL="182880" indent="-182880">
              <a:buFont typeface="Arial" panose="020B0604020202020204" pitchFamily="34" charset="0"/>
              <a:buChar char="•"/>
              <a:defRPr/>
            </a:pPr>
            <a:r>
              <a:rPr lang="en-US" sz="2800" dirty="0"/>
              <a:t>Administer the test</a:t>
            </a:r>
          </a:p>
          <a:p>
            <a:pPr marL="182880" indent="-182880">
              <a:buFont typeface="Arial" panose="020B0604020202020204" pitchFamily="34" charset="0"/>
              <a:buChar char="•"/>
              <a:defRPr/>
            </a:pPr>
            <a:r>
              <a:rPr lang="en-US" sz="2800" dirty="0"/>
              <a:t>Between-test stimulus</a:t>
            </a:r>
          </a:p>
          <a:p>
            <a:pPr marL="182880" indent="-182880">
              <a:buFont typeface="Arial" panose="020B0604020202020204" pitchFamily="34" charset="0"/>
              <a:buChar char="•"/>
              <a:defRPr/>
            </a:pPr>
            <a:r>
              <a:rPr lang="en-US" sz="2800" dirty="0"/>
              <a:t>Analyze the test data</a:t>
            </a:r>
          </a:p>
          <a:p>
            <a:pPr marL="182880" indent="-182880">
              <a:buFont typeface="Arial" panose="020B0604020202020204" pitchFamily="34" charset="0"/>
              <a:buChar char="•"/>
              <a:defRPr/>
            </a:pPr>
            <a:r>
              <a:rPr lang="en-US" sz="2800" dirty="0"/>
              <a:t>Give the examinee a chance to explain significant responses.</a:t>
            </a:r>
          </a:p>
        </p:txBody>
      </p:sp>
      <p:sp>
        <p:nvSpPr>
          <p:cNvPr id="1331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rPr>
              <a:t>Lieguy@gmail.com</a:t>
            </a:r>
          </a:p>
        </p:txBody>
      </p:sp>
    </p:spTree>
    <p:extLst>
      <p:ext uri="{BB962C8B-B14F-4D97-AF65-F5344CB8AC3E}">
        <p14:creationId xmlns:p14="http://schemas.microsoft.com/office/powerpoint/2010/main" val="36714570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a:t>CQT PROCEDURES</a:t>
            </a:r>
          </a:p>
        </p:txBody>
      </p:sp>
      <p:sp>
        <p:nvSpPr>
          <p:cNvPr id="14339" name="Content Placeholder 2"/>
          <p:cNvSpPr>
            <a:spLocks noGrp="1"/>
          </p:cNvSpPr>
          <p:nvPr>
            <p:ph idx="1"/>
          </p:nvPr>
        </p:nvSpPr>
        <p:spPr/>
        <p:txBody>
          <a:bodyPr>
            <a:normAutofit/>
          </a:bodyPr>
          <a:lstStyle/>
          <a:p>
            <a:pPr eaLnBrk="1" hangingPunct="1"/>
            <a:r>
              <a:rPr lang="en-US" altLang="en-US" sz="3600" dirty="0"/>
              <a:t>In the absence of a </a:t>
            </a:r>
            <a:r>
              <a:rPr lang="en-US" altLang="en-US" sz="3600" b="1" i="1" u="sng" dirty="0"/>
              <a:t>properly constructed test protocol</a:t>
            </a:r>
            <a:r>
              <a:rPr lang="en-US" altLang="en-US" sz="3600" dirty="0"/>
              <a:t>, neither polygraph examiners nor psychophysiologists are able to distinguish with any reasonable accuracy ordinary reactions from those that occur as a result of deception.</a:t>
            </a:r>
          </a:p>
        </p:txBody>
      </p:sp>
      <p:sp>
        <p:nvSpPr>
          <p:cNvPr id="1434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rPr>
              <a:t>Lieguy@gmail.com</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a:t>SUITABILITY</a:t>
            </a:r>
          </a:p>
        </p:txBody>
      </p:sp>
      <p:sp>
        <p:nvSpPr>
          <p:cNvPr id="15363" name="Content Placeholder 2"/>
          <p:cNvSpPr>
            <a:spLocks noGrp="1"/>
          </p:cNvSpPr>
          <p:nvPr>
            <p:ph idx="1"/>
          </p:nvPr>
        </p:nvSpPr>
        <p:spPr/>
        <p:txBody>
          <a:bodyPr>
            <a:normAutofit lnSpcReduction="10000"/>
          </a:bodyPr>
          <a:lstStyle/>
          <a:p>
            <a:pPr eaLnBrk="1" hangingPunct="1"/>
            <a:r>
              <a:rPr lang="en-US" altLang="en-US" sz="3000" dirty="0"/>
              <a:t>CQT assesses credibility concerning actions or events about which the subject has:</a:t>
            </a:r>
          </a:p>
          <a:p>
            <a:pPr lvl="1" eaLnBrk="1" hangingPunct="1"/>
            <a:r>
              <a:rPr lang="en-US" altLang="en-US" sz="3000" dirty="0"/>
              <a:t>Direct knowledge</a:t>
            </a:r>
          </a:p>
          <a:p>
            <a:pPr lvl="1" eaLnBrk="1" hangingPunct="1"/>
            <a:r>
              <a:rPr lang="en-US" altLang="en-US" sz="3000" dirty="0"/>
              <a:t>Direct experience</a:t>
            </a:r>
          </a:p>
          <a:p>
            <a:pPr lvl="1" eaLnBrk="1" hangingPunct="1"/>
            <a:r>
              <a:rPr lang="en-US" altLang="en-US" sz="3000" dirty="0"/>
              <a:t>A clear memory </a:t>
            </a:r>
          </a:p>
          <a:p>
            <a:pPr eaLnBrk="1" hangingPunct="1"/>
            <a:r>
              <a:rPr lang="en-US" altLang="en-US" sz="3000" dirty="0"/>
              <a:t>Lack of clear memory for an event (from intoxication, trauma, or other causes) may render a subject unsuitable for a test. </a:t>
            </a:r>
          </a:p>
          <a:p>
            <a:pPr eaLnBrk="1" hangingPunct="1"/>
            <a:r>
              <a:rPr lang="en-US" altLang="en-US" sz="3000" dirty="0"/>
              <a:t>Fatigue or trauma may also render a subject unsuitable for an examination.</a:t>
            </a:r>
          </a:p>
        </p:txBody>
      </p:sp>
      <p:sp>
        <p:nvSpPr>
          <p:cNvPr id="1536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rPr>
              <a:t>Lieguy@gmail.com</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a:t>RQ CONSTRUCTION</a:t>
            </a:r>
          </a:p>
        </p:txBody>
      </p:sp>
      <p:sp>
        <p:nvSpPr>
          <p:cNvPr id="16387" name="Content Placeholder 2"/>
          <p:cNvSpPr>
            <a:spLocks noGrp="1"/>
          </p:cNvSpPr>
          <p:nvPr>
            <p:ph idx="1"/>
          </p:nvPr>
        </p:nvSpPr>
        <p:spPr/>
        <p:txBody>
          <a:bodyPr>
            <a:normAutofit lnSpcReduction="10000"/>
          </a:bodyPr>
          <a:lstStyle/>
          <a:p>
            <a:pPr eaLnBrk="1" hangingPunct="1"/>
            <a:r>
              <a:rPr lang="en-US" altLang="en-US" sz="3000" dirty="0"/>
              <a:t>RQs should be worded in:</a:t>
            </a:r>
          </a:p>
          <a:p>
            <a:pPr lvl="1" eaLnBrk="1" hangingPunct="1"/>
            <a:r>
              <a:rPr lang="en-US" altLang="en-US" sz="3000" dirty="0"/>
              <a:t>Simple, concrete terms </a:t>
            </a:r>
          </a:p>
          <a:p>
            <a:pPr lvl="1" eaLnBrk="1" hangingPunct="1"/>
            <a:r>
              <a:rPr lang="en-US" altLang="en-US" sz="3000" dirty="0"/>
              <a:t>Unambiguous interpretation of the meaning.</a:t>
            </a:r>
          </a:p>
          <a:p>
            <a:pPr eaLnBrk="1" hangingPunct="1"/>
            <a:r>
              <a:rPr lang="en-US" altLang="en-US" sz="3000" dirty="0"/>
              <a:t>RQ that is ambiguous or requires the subject to draw conclusions or make interpretations can cause problems in making inferences about truth or deception, regardless of the actual guilt or innocence of subject (Cognitive Load).</a:t>
            </a:r>
          </a:p>
        </p:txBody>
      </p:sp>
      <p:sp>
        <p:nvSpPr>
          <p:cNvPr id="1638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rPr>
              <a:t>Lieguy@gmail.com</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a:t>RQ CONSTRUCTION</a:t>
            </a:r>
          </a:p>
        </p:txBody>
      </p:sp>
      <p:sp>
        <p:nvSpPr>
          <p:cNvPr id="3" name="Content Placeholder 2"/>
          <p:cNvSpPr>
            <a:spLocks noGrp="1"/>
          </p:cNvSpPr>
          <p:nvPr>
            <p:ph idx="1"/>
          </p:nvPr>
        </p:nvSpPr>
        <p:spPr/>
        <p:txBody>
          <a:bodyPr rtlCol="0">
            <a:normAutofit/>
          </a:bodyPr>
          <a:lstStyle/>
          <a:p>
            <a:pPr marL="182880" indent="-182880" eaLnBrk="1" fontAlgn="auto" hangingPunct="1">
              <a:spcAft>
                <a:spcPts val="0"/>
              </a:spcAft>
              <a:buFont typeface="Arial" panose="020B0604020202020204" pitchFamily="34" charset="0"/>
              <a:buChar char="•"/>
              <a:defRPr/>
            </a:pPr>
            <a:r>
              <a:rPr lang="en-US" sz="3000" dirty="0"/>
              <a:t>RQ should not attempt to:</a:t>
            </a:r>
          </a:p>
          <a:p>
            <a:pPr lvl="1" indent="-182880" eaLnBrk="1" fontAlgn="auto" hangingPunct="1">
              <a:spcAft>
                <a:spcPts val="0"/>
              </a:spcAft>
              <a:buFont typeface="Arial" panose="020B0604020202020204" pitchFamily="34" charset="0"/>
              <a:buChar char="•"/>
              <a:defRPr/>
            </a:pPr>
            <a:r>
              <a:rPr lang="en-US" sz="3000" dirty="0"/>
              <a:t>Directly assess a subject’s state of mind during incident</a:t>
            </a:r>
          </a:p>
          <a:p>
            <a:pPr lvl="1" indent="-182880" eaLnBrk="1" fontAlgn="auto" hangingPunct="1">
              <a:spcAft>
                <a:spcPts val="0"/>
              </a:spcAft>
              <a:buFont typeface="Arial" panose="020B0604020202020204" pitchFamily="34" charset="0"/>
              <a:buChar char="•"/>
              <a:defRPr/>
            </a:pPr>
            <a:r>
              <a:rPr lang="en-US" sz="3000" dirty="0"/>
              <a:t>Discern the subject’s interpretation of the meaning of acts or events. </a:t>
            </a:r>
          </a:p>
          <a:p>
            <a:pPr marL="182880" indent="-182880" eaLnBrk="1" fontAlgn="auto" hangingPunct="1">
              <a:spcAft>
                <a:spcPts val="0"/>
              </a:spcAft>
              <a:buFont typeface="Arial" panose="020B0604020202020204" pitchFamily="34" charset="0"/>
              <a:buChar char="•"/>
              <a:defRPr/>
            </a:pPr>
            <a:r>
              <a:rPr lang="en-US" sz="3000" dirty="0"/>
              <a:t>A good rule of thumb: </a:t>
            </a:r>
          </a:p>
          <a:p>
            <a:pPr marL="0" indent="0" algn="ctr" eaLnBrk="1" fontAlgn="auto" hangingPunct="1">
              <a:spcAft>
                <a:spcPts val="0"/>
              </a:spcAft>
              <a:buNone/>
              <a:defRPr/>
            </a:pPr>
            <a:r>
              <a:rPr lang="en-US" sz="4400" u="sng" dirty="0"/>
              <a:t>Test the act, infer the intent.</a:t>
            </a:r>
          </a:p>
        </p:txBody>
      </p:sp>
      <p:sp>
        <p:nvSpPr>
          <p:cNvPr id="1741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rPr>
              <a:t>Lieguy@gmail.com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35150"/>
            <a:ext cx="7828407" cy="241172"/>
          </a:xfrm>
          <a:prstGeom prst="rect">
            <a:avLst/>
          </a:prstGeom>
          <a:blipFill>
            <a:blip r:embed="rId2" cstate="print"/>
            <a:stretch>
              <a:fillRect/>
            </a:stretch>
          </a:blip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3" name="object 3"/>
          <p:cNvSpPr/>
          <p:nvPr/>
        </p:nvSpPr>
        <p:spPr>
          <a:xfrm>
            <a:off x="7939278" y="2335150"/>
            <a:ext cx="1202436" cy="108584"/>
          </a:xfrm>
          <a:prstGeom prst="rect">
            <a:avLst/>
          </a:prstGeom>
          <a:blipFill>
            <a:blip r:embed="rId3" cstate="print"/>
            <a:stretch>
              <a:fillRect/>
            </a:stretch>
          </a:blip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4" name="object 4"/>
          <p:cNvSpPr/>
          <p:nvPr/>
        </p:nvSpPr>
        <p:spPr>
          <a:xfrm>
            <a:off x="0" y="1314450"/>
            <a:ext cx="9029700" cy="1026795"/>
          </a:xfrm>
          <a:custGeom>
            <a:avLst/>
            <a:gdLst/>
            <a:ahLst/>
            <a:cxnLst/>
            <a:rect l="l" t="t" r="r" b="b"/>
            <a:pathLst>
              <a:path w="10438130" h="1369060">
                <a:moveTo>
                  <a:pt x="0" y="1368552"/>
                </a:moveTo>
                <a:lnTo>
                  <a:pt x="10437876" y="1368552"/>
                </a:lnTo>
                <a:lnTo>
                  <a:pt x="10437876" y="0"/>
                </a:lnTo>
                <a:lnTo>
                  <a:pt x="0" y="0"/>
                </a:lnTo>
                <a:lnTo>
                  <a:pt x="0" y="1368552"/>
                </a:lnTo>
                <a:close/>
              </a:path>
            </a:pathLst>
          </a:custGeom>
          <a:solidFill>
            <a:srgbClr val="252525"/>
          </a:solid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6" name="object 6"/>
          <p:cNvSpPr txBox="1">
            <a:spLocks noGrp="1"/>
          </p:cNvSpPr>
          <p:nvPr>
            <p:ph type="title"/>
          </p:nvPr>
        </p:nvSpPr>
        <p:spPr>
          <a:xfrm>
            <a:off x="569290" y="1581721"/>
            <a:ext cx="6688760" cy="425116"/>
          </a:xfrm>
          <a:prstGeom prst="rect">
            <a:avLst/>
          </a:prstGeom>
        </p:spPr>
        <p:txBody>
          <a:bodyPr vert="horz" wrap="square" lIns="0" tIns="9525" rIns="0" bIns="0" rtlCol="0">
            <a:spAutoFit/>
          </a:bodyPr>
          <a:lstStyle/>
          <a:p>
            <a:pPr marL="9525" algn="ctr">
              <a:spcBef>
                <a:spcPts val="75"/>
              </a:spcBef>
            </a:pPr>
            <a:r>
              <a:rPr lang="en-US" spc="-45" dirty="0"/>
              <a:t>Polygraph Basics – “The Big 6”</a:t>
            </a:r>
            <a:endParaRPr spc="-4" dirty="0"/>
          </a:p>
        </p:txBody>
      </p:sp>
      <p:sp>
        <p:nvSpPr>
          <p:cNvPr id="7" name="object 7"/>
          <p:cNvSpPr txBox="1"/>
          <p:nvPr/>
        </p:nvSpPr>
        <p:spPr>
          <a:xfrm>
            <a:off x="228600" y="2455735"/>
            <a:ext cx="8743950" cy="3415518"/>
          </a:xfrm>
          <a:prstGeom prst="rect">
            <a:avLst/>
          </a:prstGeom>
        </p:spPr>
        <p:txBody>
          <a:bodyPr vert="horz" wrap="square" lIns="0" tIns="80486" rIns="0" bIns="0" rtlCol="0">
            <a:spAutoFit/>
          </a:bodyPr>
          <a:lstStyle/>
          <a:p>
            <a:pPr marL="736759" marR="171450" indent="-557213" defTabSz="685800" eaLnBrk="1" fontAlgn="auto" hangingPunct="1">
              <a:lnSpc>
                <a:spcPts val="2303"/>
              </a:lnSpc>
              <a:spcBef>
                <a:spcPts val="633"/>
              </a:spcBef>
              <a:spcAft>
                <a:spcPts val="0"/>
              </a:spcAft>
              <a:buFontTx/>
              <a:buAutoNum type="arabicPeriod"/>
            </a:pPr>
            <a:r>
              <a:rPr lang="en-US" sz="2400" dirty="0">
                <a:solidFill>
                  <a:prstClr val="white"/>
                </a:solidFill>
                <a:latin typeface="Trebuchet MS"/>
                <a:cs typeface="Trebuchet MS"/>
              </a:rPr>
              <a:t>We must begin at a (relatively) homeostatic level.</a:t>
            </a:r>
          </a:p>
          <a:p>
            <a:pPr marL="736759" marR="171450" indent="-557213" defTabSz="685800" eaLnBrk="1" fontAlgn="auto" hangingPunct="1">
              <a:lnSpc>
                <a:spcPts val="2303"/>
              </a:lnSpc>
              <a:spcBef>
                <a:spcPts val="633"/>
              </a:spcBef>
              <a:spcAft>
                <a:spcPts val="0"/>
              </a:spcAft>
              <a:buFontTx/>
              <a:buAutoNum type="arabicPeriod"/>
            </a:pPr>
            <a:r>
              <a:rPr lang="en-US" sz="2400" dirty="0">
                <a:solidFill>
                  <a:prstClr val="white"/>
                </a:solidFill>
                <a:latin typeface="Trebuchet MS"/>
                <a:cs typeface="Trebuchet MS"/>
              </a:rPr>
              <a:t>We must develop unambiguous stimulus (</a:t>
            </a:r>
            <a:r>
              <a:rPr lang="en-US" sz="2400" dirty="0">
                <a:solidFill>
                  <a:srgbClr val="FFFF00"/>
                </a:solidFill>
                <a:latin typeface="Trebuchet MS"/>
                <a:cs typeface="Trebuchet MS"/>
              </a:rPr>
              <a:t>questions</a:t>
            </a:r>
            <a:r>
              <a:rPr lang="en-US" sz="2400" dirty="0">
                <a:solidFill>
                  <a:prstClr val="white"/>
                </a:solidFill>
                <a:latin typeface="Trebuchet MS"/>
                <a:cs typeface="Trebuchet MS"/>
              </a:rPr>
              <a:t>), free from unintended stimulus (</a:t>
            </a:r>
            <a:r>
              <a:rPr lang="en-US" sz="2400" dirty="0">
                <a:solidFill>
                  <a:srgbClr val="FFFF00"/>
                </a:solidFill>
                <a:latin typeface="Trebuchet MS"/>
                <a:cs typeface="Trebuchet MS"/>
              </a:rPr>
              <a:t>noise or outside issues</a:t>
            </a:r>
            <a:r>
              <a:rPr lang="en-US" sz="2400" dirty="0">
                <a:solidFill>
                  <a:prstClr val="white"/>
                </a:solidFill>
                <a:latin typeface="Trebuchet MS"/>
                <a:cs typeface="Trebuchet MS"/>
              </a:rPr>
              <a:t>).</a:t>
            </a:r>
          </a:p>
          <a:p>
            <a:pPr marL="736759" marR="171450" indent="-557213" defTabSz="685800" eaLnBrk="1" fontAlgn="auto" hangingPunct="1">
              <a:lnSpc>
                <a:spcPts val="2303"/>
              </a:lnSpc>
              <a:spcBef>
                <a:spcPts val="633"/>
              </a:spcBef>
              <a:spcAft>
                <a:spcPts val="0"/>
              </a:spcAft>
              <a:buFontTx/>
              <a:buAutoNum type="arabicPeriod"/>
            </a:pPr>
            <a:r>
              <a:rPr lang="en-US" sz="2400" dirty="0">
                <a:solidFill>
                  <a:prstClr val="white"/>
                </a:solidFill>
                <a:latin typeface="Trebuchet MS"/>
                <a:cs typeface="Trebuchet MS"/>
              </a:rPr>
              <a:t>We must use validated testing techniques.</a:t>
            </a:r>
          </a:p>
          <a:p>
            <a:pPr marL="736759" marR="171450" indent="-557213" defTabSz="685800" eaLnBrk="1" fontAlgn="auto" hangingPunct="1">
              <a:lnSpc>
                <a:spcPts val="2303"/>
              </a:lnSpc>
              <a:spcBef>
                <a:spcPts val="633"/>
              </a:spcBef>
              <a:spcAft>
                <a:spcPts val="0"/>
              </a:spcAft>
              <a:buFontTx/>
              <a:buAutoNum type="arabicPeriod"/>
            </a:pPr>
            <a:r>
              <a:rPr lang="en-US" sz="2400" dirty="0">
                <a:solidFill>
                  <a:prstClr val="white"/>
                </a:solidFill>
                <a:latin typeface="Trebuchet MS"/>
                <a:cs typeface="Trebuchet MS"/>
              </a:rPr>
              <a:t>The charts must be properly annotated.</a:t>
            </a:r>
          </a:p>
          <a:p>
            <a:pPr marL="736759" marR="171450" indent="-557213" defTabSz="685800" eaLnBrk="1" fontAlgn="auto" hangingPunct="1">
              <a:lnSpc>
                <a:spcPts val="2303"/>
              </a:lnSpc>
              <a:spcBef>
                <a:spcPts val="633"/>
              </a:spcBef>
              <a:spcAft>
                <a:spcPts val="0"/>
              </a:spcAft>
              <a:buFontTx/>
              <a:buAutoNum type="arabicPeriod"/>
            </a:pPr>
            <a:r>
              <a:rPr lang="en-US" sz="2400" dirty="0">
                <a:solidFill>
                  <a:prstClr val="white"/>
                </a:solidFill>
                <a:latin typeface="Trebuchet MS"/>
                <a:cs typeface="Trebuchet MS"/>
              </a:rPr>
              <a:t>The timely reactions to the stimulus must be properly analyzed and numerically scored, with artifacts discounted.</a:t>
            </a:r>
          </a:p>
          <a:p>
            <a:pPr marL="736759" marR="171450" indent="-557213" defTabSz="685800" eaLnBrk="1" fontAlgn="auto" hangingPunct="1">
              <a:lnSpc>
                <a:spcPts val="2303"/>
              </a:lnSpc>
              <a:spcBef>
                <a:spcPts val="633"/>
              </a:spcBef>
              <a:spcAft>
                <a:spcPts val="0"/>
              </a:spcAft>
              <a:buFontTx/>
              <a:buAutoNum type="arabicPeriod"/>
            </a:pPr>
            <a:r>
              <a:rPr lang="en-US" sz="2400" dirty="0">
                <a:solidFill>
                  <a:prstClr val="white"/>
                </a:solidFill>
                <a:latin typeface="Trebuchet MS"/>
                <a:cs typeface="Trebuchet MS"/>
              </a:rPr>
              <a:t>The numerical score must be applied to cut scores derived from normative data.</a:t>
            </a:r>
            <a:endParaRPr sz="2400" dirty="0">
              <a:solidFill>
                <a:prstClr val="white"/>
              </a:solidFill>
              <a:latin typeface="Trebuchet MS"/>
              <a:cs typeface="Trebuchet MS"/>
            </a:endParaRPr>
          </a:p>
        </p:txBody>
      </p:sp>
    </p:spTree>
    <p:extLst>
      <p:ext uri="{BB962C8B-B14F-4D97-AF65-F5344CB8AC3E}">
        <p14:creationId xmlns:p14="http://schemas.microsoft.com/office/powerpoint/2010/main" val="231570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pPr algn="ctr" eaLnBrk="1" fontAlgn="auto" hangingPunct="1">
              <a:spcAft>
                <a:spcPts val="0"/>
              </a:spcAft>
              <a:defRPr/>
            </a:pPr>
            <a:r>
              <a:rPr lang="en-US" dirty="0"/>
              <a:t>An Example</a:t>
            </a:r>
          </a:p>
        </p:txBody>
      </p:sp>
      <p:sp>
        <p:nvSpPr>
          <p:cNvPr id="18435" name="Content Placeholder 2"/>
          <p:cNvSpPr>
            <a:spLocks noGrp="1"/>
          </p:cNvSpPr>
          <p:nvPr>
            <p:ph idx="1"/>
          </p:nvPr>
        </p:nvSpPr>
        <p:spPr/>
        <p:txBody>
          <a:bodyPr>
            <a:normAutofit fontScale="85000" lnSpcReduction="20000"/>
          </a:bodyPr>
          <a:lstStyle/>
          <a:p>
            <a:pPr marL="0" lvl="1" indent="0" eaLnBrk="1" hangingPunct="1">
              <a:buFont typeface="Arial" charset="0"/>
              <a:buNone/>
            </a:pPr>
            <a:r>
              <a:rPr lang="en-US" altLang="en-US" sz="2400" u="sng" dirty="0"/>
              <a:t>SUBJECT: Rape accusation: </a:t>
            </a:r>
          </a:p>
          <a:p>
            <a:pPr eaLnBrk="1" hangingPunct="1"/>
            <a:r>
              <a:rPr lang="en-US" altLang="en-US" dirty="0"/>
              <a:t>Should not be asked </a:t>
            </a:r>
            <a:r>
              <a:rPr lang="en-US" altLang="en-US" i="1" dirty="0">
                <a:solidFill>
                  <a:srgbClr val="FF0000"/>
                </a:solidFill>
              </a:rPr>
              <a:t>“Did </a:t>
            </a:r>
            <a:r>
              <a:rPr lang="en-US" altLang="en-US" i="1" u="sng" dirty="0">
                <a:solidFill>
                  <a:srgbClr val="FF0000"/>
                </a:solidFill>
              </a:rPr>
              <a:t>Mary voluntarily </a:t>
            </a:r>
            <a:r>
              <a:rPr lang="en-US" altLang="en-US" i="1" dirty="0">
                <a:solidFill>
                  <a:srgbClr val="FF0000"/>
                </a:solidFill>
              </a:rPr>
              <a:t>have sex with you?”</a:t>
            </a:r>
            <a:r>
              <a:rPr lang="en-US" altLang="en-US" i="1" dirty="0"/>
              <a:t> </a:t>
            </a:r>
          </a:p>
          <a:p>
            <a:pPr eaLnBrk="1" hangingPunct="1"/>
            <a:r>
              <a:rPr lang="en-US" altLang="en-US" dirty="0"/>
              <a:t>Instead, say </a:t>
            </a:r>
            <a:r>
              <a:rPr lang="en-US" altLang="en-US" i="1" dirty="0">
                <a:solidFill>
                  <a:srgbClr val="00B050"/>
                </a:solidFill>
              </a:rPr>
              <a:t>“Did </a:t>
            </a:r>
            <a:r>
              <a:rPr lang="en-US" altLang="en-US" i="1" u="sng" dirty="0">
                <a:solidFill>
                  <a:srgbClr val="00B050"/>
                </a:solidFill>
              </a:rPr>
              <a:t>you use physical force or threats</a:t>
            </a:r>
            <a:r>
              <a:rPr lang="en-US" altLang="en-US" i="1" dirty="0">
                <a:solidFill>
                  <a:srgbClr val="00B050"/>
                </a:solidFill>
              </a:rPr>
              <a:t> to get Mary to have sex with you?” </a:t>
            </a:r>
          </a:p>
          <a:p>
            <a:pPr eaLnBrk="1" hangingPunct="1"/>
            <a:r>
              <a:rPr lang="en-US" altLang="en-US" dirty="0"/>
              <a:t>The examinee’s veracity in denying a rape can be directly inferred from the test outcome on the use of physical force or threat.</a:t>
            </a:r>
          </a:p>
          <a:p>
            <a:pPr eaLnBrk="1" hangingPunct="1"/>
            <a:r>
              <a:rPr lang="en-US" altLang="en-US" dirty="0"/>
              <a:t>Prior to the test administration, discuss and operationally define the meaning of “</a:t>
            </a:r>
            <a:r>
              <a:rPr lang="en-US" altLang="en-US" i="1" dirty="0"/>
              <a:t>physical force” </a:t>
            </a:r>
            <a:r>
              <a:rPr lang="en-US" altLang="en-US" dirty="0"/>
              <a:t>and “</a:t>
            </a:r>
            <a:r>
              <a:rPr lang="en-US" altLang="en-US" i="1" dirty="0"/>
              <a:t>threat” </a:t>
            </a:r>
            <a:r>
              <a:rPr lang="en-US" altLang="en-US" dirty="0"/>
              <a:t>in terms of the allegations and descriptions provided by the accuser (Mind Maps). </a:t>
            </a:r>
          </a:p>
          <a:p>
            <a:pPr eaLnBrk="1" hangingPunct="1"/>
            <a:endParaRPr lang="en-US" altLang="en-US" dirty="0"/>
          </a:p>
        </p:txBody>
      </p:sp>
      <p:sp>
        <p:nvSpPr>
          <p:cNvPr id="1843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rPr>
              <a:t>Lieguy@gmail.com</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pPr algn="ctr" eaLnBrk="1" fontAlgn="auto" hangingPunct="1">
              <a:spcAft>
                <a:spcPts val="0"/>
              </a:spcAft>
              <a:defRPr/>
            </a:pPr>
            <a:r>
              <a:rPr lang="en-US" dirty="0"/>
              <a:t>Sexual Contact with Children</a:t>
            </a:r>
          </a:p>
        </p:txBody>
      </p:sp>
      <p:sp>
        <p:nvSpPr>
          <p:cNvPr id="3" name="Content Placeholder 2"/>
          <p:cNvSpPr>
            <a:spLocks noGrp="1"/>
          </p:cNvSpPr>
          <p:nvPr>
            <p:ph idx="1"/>
          </p:nvPr>
        </p:nvSpPr>
        <p:spPr>
          <a:xfrm>
            <a:off x="990600" y="1143000"/>
            <a:ext cx="7696200" cy="4876800"/>
          </a:xfrm>
        </p:spPr>
        <p:txBody>
          <a:bodyPr rtlCol="0">
            <a:normAutofit fontScale="70000" lnSpcReduction="20000"/>
          </a:bodyPr>
          <a:lstStyle/>
          <a:p>
            <a:pPr marL="0" indent="0" eaLnBrk="1" fontAlgn="auto" hangingPunct="1">
              <a:spcAft>
                <a:spcPts val="0"/>
              </a:spcAft>
              <a:buFont typeface="Arial" panose="020B0604020202020204" pitchFamily="34" charset="0"/>
              <a:buNone/>
              <a:defRPr/>
            </a:pPr>
            <a:r>
              <a:rPr lang="en-US" u="sng" dirty="0"/>
              <a:t>SUBJECT: Parent or caretaker accused of touching a child’s genitals. </a:t>
            </a:r>
          </a:p>
          <a:p>
            <a:pPr marL="182880" indent="-182880" eaLnBrk="1" fontAlgn="auto" hangingPunct="1">
              <a:spcAft>
                <a:spcPts val="0"/>
              </a:spcAft>
              <a:buFont typeface="Arial" panose="020B0604020202020204" pitchFamily="34" charset="0"/>
              <a:buChar char="•"/>
              <a:defRPr/>
            </a:pPr>
            <a:r>
              <a:rPr lang="en-US" dirty="0"/>
              <a:t>The Examiner should distinguish between normal child care, such as washing, and touching of a sexual nature.</a:t>
            </a:r>
          </a:p>
          <a:p>
            <a:pPr marL="182880" indent="-182880" eaLnBrk="1" fontAlgn="auto" hangingPunct="1">
              <a:spcAft>
                <a:spcPts val="0"/>
              </a:spcAft>
              <a:buFont typeface="Arial" panose="020B0604020202020204" pitchFamily="34" charset="0"/>
              <a:buChar char="•"/>
              <a:defRPr/>
            </a:pPr>
            <a:r>
              <a:rPr lang="en-US" dirty="0"/>
              <a:t>If the caretaker or parent denies </a:t>
            </a:r>
            <a:r>
              <a:rPr lang="en-US" u="sng" dirty="0"/>
              <a:t>ever</a:t>
            </a:r>
            <a:r>
              <a:rPr lang="en-US" dirty="0"/>
              <a:t> touching the genitals of the child, we simply say “</a:t>
            </a:r>
            <a:r>
              <a:rPr lang="en-US" i="1" dirty="0">
                <a:solidFill>
                  <a:srgbClr val="FF0000"/>
                </a:solidFill>
              </a:rPr>
              <a:t>Did you touch the genital area of …</a:t>
            </a:r>
            <a:r>
              <a:rPr lang="en-US" dirty="0"/>
              <a:t>”</a:t>
            </a:r>
          </a:p>
          <a:p>
            <a:pPr marL="182880" indent="-182880" eaLnBrk="1" fontAlgn="auto" hangingPunct="1">
              <a:spcAft>
                <a:spcPts val="0"/>
              </a:spcAft>
              <a:buFont typeface="Arial" panose="020B0604020202020204" pitchFamily="34" charset="0"/>
              <a:buChar char="•"/>
              <a:defRPr/>
            </a:pPr>
            <a:r>
              <a:rPr lang="en-US" dirty="0"/>
              <a:t>If the caretaker or parent says they touched the child’s genitals as a normal part of parenting (bathing, washing, applying salve or ointment, changing diapers, etc.): </a:t>
            </a:r>
          </a:p>
          <a:p>
            <a:pPr marL="457517" lvl="1" indent="-182880" eaLnBrk="1" fontAlgn="auto" hangingPunct="1">
              <a:spcAft>
                <a:spcPts val="0"/>
              </a:spcAft>
              <a:buFont typeface="Arial" panose="020B0604020202020204" pitchFamily="34" charset="0"/>
              <a:buChar char="•"/>
              <a:defRPr/>
            </a:pPr>
            <a:r>
              <a:rPr lang="en-US" dirty="0"/>
              <a:t>The term </a:t>
            </a:r>
            <a:r>
              <a:rPr lang="en-US" dirty="0">
                <a:solidFill>
                  <a:srgbClr val="FF0000"/>
                </a:solidFill>
              </a:rPr>
              <a:t>“</a:t>
            </a:r>
            <a:r>
              <a:rPr lang="en-US" i="1" dirty="0">
                <a:solidFill>
                  <a:srgbClr val="FF0000"/>
                </a:solidFill>
              </a:rPr>
              <a:t>for sexual purposes” </a:t>
            </a:r>
            <a:r>
              <a:rPr lang="en-US" dirty="0"/>
              <a:t>is then added to the above question. </a:t>
            </a:r>
          </a:p>
          <a:p>
            <a:pPr marL="457517" lvl="1" indent="-182880" eaLnBrk="1" fontAlgn="auto" hangingPunct="1">
              <a:spcAft>
                <a:spcPts val="0"/>
              </a:spcAft>
              <a:buFont typeface="Arial" panose="020B0604020202020204" pitchFamily="34" charset="0"/>
              <a:buChar char="•"/>
              <a:defRPr/>
            </a:pPr>
            <a:r>
              <a:rPr lang="en-US" dirty="0"/>
              <a:t>It becomes “</a:t>
            </a:r>
            <a:r>
              <a:rPr lang="en-US" dirty="0">
                <a:solidFill>
                  <a:srgbClr val="FF0000"/>
                </a:solidFill>
              </a:rPr>
              <a:t>Did you touch the genital area of ….. For sexual purposes</a:t>
            </a:r>
            <a:r>
              <a:rPr lang="en-US" dirty="0"/>
              <a:t>?”</a:t>
            </a:r>
          </a:p>
          <a:p>
            <a:pPr marL="182880" indent="-182880" eaLnBrk="1" fontAlgn="auto" hangingPunct="1">
              <a:spcAft>
                <a:spcPts val="0"/>
              </a:spcAft>
              <a:buFont typeface="Arial" panose="020B0604020202020204" pitchFamily="34" charset="0"/>
              <a:buChar char="•"/>
              <a:defRPr/>
            </a:pPr>
            <a:r>
              <a:rPr lang="en-US" dirty="0"/>
              <a:t>The subject should never be asked, </a:t>
            </a:r>
            <a:r>
              <a:rPr lang="en-US" i="1" dirty="0">
                <a:solidFill>
                  <a:srgbClr val="FF0000"/>
                </a:solidFill>
              </a:rPr>
              <a:t>“Did you rape …” </a:t>
            </a:r>
            <a:r>
              <a:rPr lang="en-US" dirty="0"/>
              <a:t>or </a:t>
            </a:r>
            <a:r>
              <a:rPr lang="en-US" i="1" dirty="0">
                <a:solidFill>
                  <a:srgbClr val="FF0000"/>
                </a:solidFill>
              </a:rPr>
              <a:t>“Did you sexually abuse ….” or “Did you molest”. </a:t>
            </a:r>
          </a:p>
          <a:p>
            <a:pPr marL="457517" lvl="1" indent="-182880" eaLnBrk="1" fontAlgn="auto" hangingPunct="1">
              <a:spcAft>
                <a:spcPts val="0"/>
              </a:spcAft>
              <a:buFont typeface="Arial" panose="020B0604020202020204" pitchFamily="34" charset="0"/>
              <a:buChar char="•"/>
              <a:defRPr/>
            </a:pPr>
            <a:r>
              <a:rPr lang="en-US" dirty="0"/>
              <a:t>These terms are unsuitable because they are inflammatory and require the subject to draw a legal conclusion.</a:t>
            </a:r>
          </a:p>
          <a:p>
            <a:pPr marL="0" indent="0" eaLnBrk="1" fontAlgn="auto" hangingPunct="1">
              <a:spcAft>
                <a:spcPts val="0"/>
              </a:spcAft>
              <a:buFont typeface="Arial" panose="020B0604020202020204" pitchFamily="34" charset="0"/>
              <a:buNone/>
              <a:defRPr/>
            </a:pPr>
            <a:endParaRPr lang="en-US" dirty="0"/>
          </a:p>
        </p:txBody>
      </p:sp>
      <p:sp>
        <p:nvSpPr>
          <p:cNvPr id="1946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rPr>
              <a:t>Lieguy@gmail.com</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a:t>CQT PROCEDURES</a:t>
            </a:r>
          </a:p>
        </p:txBody>
      </p:sp>
      <p:sp>
        <p:nvSpPr>
          <p:cNvPr id="20483" name="Content Placeholder 2"/>
          <p:cNvSpPr>
            <a:spLocks noGrp="1"/>
          </p:cNvSpPr>
          <p:nvPr>
            <p:ph idx="1"/>
          </p:nvPr>
        </p:nvSpPr>
        <p:spPr/>
        <p:txBody>
          <a:bodyPr>
            <a:normAutofit/>
          </a:bodyPr>
          <a:lstStyle/>
          <a:p>
            <a:pPr eaLnBrk="1" hangingPunct="1"/>
            <a:r>
              <a:rPr lang="en-US" altLang="en-US" sz="3600" dirty="0"/>
              <a:t>CQT typically employs between two and four</a:t>
            </a:r>
            <a:r>
              <a:rPr lang="en-US" altLang="en-US" sz="3600" dirty="0">
                <a:solidFill>
                  <a:srgbClr val="FF0000"/>
                </a:solidFill>
              </a:rPr>
              <a:t> RQs </a:t>
            </a:r>
            <a:r>
              <a:rPr lang="en-US" altLang="en-US" sz="3600" dirty="0"/>
              <a:t>in a sequence of 10–12 questions that includes other types of questions (N, Sym, S/R and R). </a:t>
            </a:r>
          </a:p>
          <a:p>
            <a:pPr eaLnBrk="1" hangingPunct="1"/>
            <a:r>
              <a:rPr lang="en-US" altLang="en-US" sz="3600" dirty="0"/>
              <a:t>Methods for conducting the pretest interview and evaluating test outcomes vary for different techniques.</a:t>
            </a:r>
          </a:p>
        </p:txBody>
      </p:sp>
      <p:sp>
        <p:nvSpPr>
          <p:cNvPr id="2048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rPr>
              <a:t>Lieguy@gmail.com</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a:t>COMPARING RQ TO CQ</a:t>
            </a:r>
          </a:p>
        </p:txBody>
      </p:sp>
      <p:sp>
        <p:nvSpPr>
          <p:cNvPr id="21507" name="Content Placeholder 2"/>
          <p:cNvSpPr>
            <a:spLocks noGrp="1"/>
          </p:cNvSpPr>
          <p:nvPr>
            <p:ph idx="1"/>
          </p:nvPr>
        </p:nvSpPr>
        <p:spPr/>
        <p:txBody>
          <a:bodyPr>
            <a:normAutofit lnSpcReduction="10000"/>
          </a:bodyPr>
          <a:lstStyle/>
          <a:p>
            <a:pPr eaLnBrk="1" hangingPunct="1"/>
            <a:r>
              <a:rPr lang="en-US" altLang="en-US" sz="3000" dirty="0"/>
              <a:t>Lack of a specific lie response is circumvented by the procedure of drawing inferences about </a:t>
            </a:r>
            <a:r>
              <a:rPr lang="en-US" altLang="en-US" sz="3000" dirty="0">
                <a:solidFill>
                  <a:srgbClr val="00B050"/>
                </a:solidFill>
              </a:rPr>
              <a:t>truth</a:t>
            </a:r>
            <a:r>
              <a:rPr lang="en-US" altLang="en-US" sz="3000" dirty="0"/>
              <a:t> or </a:t>
            </a:r>
            <a:r>
              <a:rPr lang="en-US" altLang="en-US" sz="3000" dirty="0">
                <a:solidFill>
                  <a:srgbClr val="FF0000"/>
                </a:solidFill>
              </a:rPr>
              <a:t>deception</a:t>
            </a:r>
            <a:r>
              <a:rPr lang="en-US" altLang="en-US" sz="3000" dirty="0"/>
              <a:t> by comparing the relative strength of subject’s reactions to </a:t>
            </a:r>
            <a:r>
              <a:rPr lang="en-US" altLang="en-US" sz="3000" dirty="0">
                <a:solidFill>
                  <a:srgbClr val="FF0000"/>
                </a:solidFill>
              </a:rPr>
              <a:t>relevant</a:t>
            </a:r>
            <a:r>
              <a:rPr lang="en-US" altLang="en-US" sz="3000" dirty="0"/>
              <a:t> and </a:t>
            </a:r>
            <a:r>
              <a:rPr lang="en-US" altLang="en-US" sz="3000" dirty="0">
                <a:solidFill>
                  <a:srgbClr val="00B050"/>
                </a:solidFill>
              </a:rPr>
              <a:t>comparison</a:t>
            </a:r>
            <a:r>
              <a:rPr lang="en-US" altLang="en-US" sz="3000" dirty="0"/>
              <a:t> questions.</a:t>
            </a:r>
          </a:p>
          <a:p>
            <a:pPr eaLnBrk="1" hangingPunct="1"/>
            <a:r>
              <a:rPr lang="en-US" altLang="en-US" sz="3000" dirty="0"/>
              <a:t>The underlying theory is that the deceptive person will exhibit stronger reactions to the relevant questions, while the truthful person will exhibit stronger reactions to comparison questions.</a:t>
            </a:r>
          </a:p>
        </p:txBody>
      </p:sp>
      <p:sp>
        <p:nvSpPr>
          <p:cNvPr id="2150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rPr>
              <a:t>Lieguy@gmail.com</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a:t>CQTs</a:t>
            </a:r>
          </a:p>
        </p:txBody>
      </p:sp>
      <p:sp>
        <p:nvSpPr>
          <p:cNvPr id="22531" name="Content Placeholder 2"/>
          <p:cNvSpPr>
            <a:spLocks noGrp="1"/>
          </p:cNvSpPr>
          <p:nvPr>
            <p:ph idx="1"/>
          </p:nvPr>
        </p:nvSpPr>
        <p:spPr/>
        <p:txBody>
          <a:bodyPr>
            <a:normAutofit lnSpcReduction="10000"/>
          </a:bodyPr>
          <a:lstStyle/>
          <a:p>
            <a:pPr eaLnBrk="1" hangingPunct="1"/>
            <a:r>
              <a:rPr lang="en-US" altLang="en-US" sz="2600" dirty="0"/>
              <a:t>There are numerous CQT techniques</a:t>
            </a:r>
          </a:p>
          <a:p>
            <a:pPr lvl="1" eaLnBrk="1" hangingPunct="1"/>
            <a:r>
              <a:rPr lang="en-US" altLang="en-US" sz="2600" dirty="0"/>
              <a:t>Some have demonstrated validity through the scrutiny of Field and Lab studies (APA, 2012).</a:t>
            </a:r>
          </a:p>
          <a:p>
            <a:pPr lvl="1" eaLnBrk="1" hangingPunct="1"/>
            <a:r>
              <a:rPr lang="en-US" altLang="en-US" sz="2600" dirty="0"/>
              <a:t>Three basic venues of testing:</a:t>
            </a:r>
          </a:p>
          <a:p>
            <a:pPr lvl="2" eaLnBrk="1" hangingPunct="1"/>
            <a:r>
              <a:rPr lang="en-US" altLang="en-US" sz="2600" dirty="0"/>
              <a:t>Single Issue testing</a:t>
            </a:r>
          </a:p>
          <a:p>
            <a:pPr lvl="2" eaLnBrk="1" hangingPunct="1"/>
            <a:r>
              <a:rPr lang="en-US" altLang="en-US" sz="2600" dirty="0"/>
              <a:t>Multiple Facet Testing</a:t>
            </a:r>
          </a:p>
          <a:p>
            <a:pPr lvl="2" eaLnBrk="1" hangingPunct="1"/>
            <a:r>
              <a:rPr lang="en-US" altLang="en-US" sz="2600" dirty="0"/>
              <a:t>Multiple Issue Testing</a:t>
            </a:r>
          </a:p>
          <a:p>
            <a:pPr lvl="1" eaLnBrk="1" hangingPunct="1"/>
            <a:r>
              <a:rPr lang="en-US" altLang="en-US" sz="2600" dirty="0"/>
              <a:t>In Diagnostic settings, Single Issue and Multiple Facet testing are used.</a:t>
            </a:r>
          </a:p>
          <a:p>
            <a:pPr lvl="1" eaLnBrk="1" hangingPunct="1"/>
            <a:r>
              <a:rPr lang="en-US" altLang="en-US" sz="2600" dirty="0"/>
              <a:t>In Screening settings, Multiple Issue and Single issue testing are used.</a:t>
            </a:r>
          </a:p>
        </p:txBody>
      </p:sp>
      <p:sp>
        <p:nvSpPr>
          <p:cNvPr id="2253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rPr>
              <a:t>Lieguy@gmail.com</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90600" y="533400"/>
            <a:ext cx="8153400" cy="457200"/>
          </a:xfrm>
        </p:spPr>
        <p:txBody>
          <a:bodyPr>
            <a:normAutofit fontScale="90000"/>
          </a:bodyPr>
          <a:lstStyle/>
          <a:p>
            <a:pPr algn="ctr" eaLnBrk="1" fontAlgn="auto" hangingPunct="1">
              <a:spcAft>
                <a:spcPts val="0"/>
              </a:spcAft>
              <a:defRPr/>
            </a:pPr>
            <a:r>
              <a:rPr lang="en-US" dirty="0"/>
              <a:t>How does an ACQT help TDA?</a:t>
            </a:r>
          </a:p>
        </p:txBody>
      </p:sp>
      <p:sp>
        <p:nvSpPr>
          <p:cNvPr id="24579" name="Content Placeholder 8"/>
          <p:cNvSpPr>
            <a:spLocks noGrp="1"/>
          </p:cNvSpPr>
          <p:nvPr>
            <p:ph idx="1"/>
          </p:nvPr>
        </p:nvSpPr>
        <p:spPr/>
        <p:txBody>
          <a:bodyPr/>
          <a:lstStyle/>
          <a:p>
            <a:pPr eaLnBrk="1" hangingPunct="1"/>
            <a:r>
              <a:rPr lang="en-US" altLang="en-US" dirty="0"/>
              <a:t>Increases accuracy of the polygraph test and should be used with all polygraph tests.</a:t>
            </a:r>
          </a:p>
          <a:p>
            <a:pPr eaLnBrk="1" hangingPunct="1"/>
            <a:r>
              <a:rPr lang="en-US" altLang="en-US" dirty="0"/>
              <a:t>No particular ACQT test has been shown to be better than any other in this application.</a:t>
            </a:r>
          </a:p>
          <a:p>
            <a:pPr algn="r" eaLnBrk="1" hangingPunct="1"/>
            <a:r>
              <a:rPr lang="en-US" altLang="en-US" dirty="0"/>
              <a:t> </a:t>
            </a:r>
            <a:r>
              <a:rPr lang="en-US" altLang="en-US" sz="2000" dirty="0"/>
              <a:t>- Bradley and Janisse, 1981; Kircher et al., 2010</a:t>
            </a:r>
          </a:p>
        </p:txBody>
      </p:sp>
      <p:sp>
        <p:nvSpPr>
          <p:cNvPr id="24580"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rPr>
              <a:t>Lieguy@gmail.com</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90600" y="533400"/>
            <a:ext cx="8153400" cy="533400"/>
          </a:xfrm>
        </p:spPr>
        <p:txBody>
          <a:bodyPr>
            <a:normAutofit fontScale="90000"/>
          </a:bodyPr>
          <a:lstStyle/>
          <a:p>
            <a:pPr algn="ctr" eaLnBrk="1" fontAlgn="auto" hangingPunct="1">
              <a:spcAft>
                <a:spcPts val="0"/>
              </a:spcAft>
              <a:defRPr/>
            </a:pPr>
            <a:r>
              <a:rPr lang="en-US" dirty="0"/>
              <a:t>Known Solution or Unknown Solution?</a:t>
            </a:r>
          </a:p>
        </p:txBody>
      </p:sp>
      <p:sp>
        <p:nvSpPr>
          <p:cNvPr id="24579" name="Content Placeholder 8"/>
          <p:cNvSpPr>
            <a:spLocks noGrp="1"/>
          </p:cNvSpPr>
          <p:nvPr>
            <p:ph idx="1"/>
          </p:nvPr>
        </p:nvSpPr>
        <p:spPr>
          <a:xfrm>
            <a:off x="990600" y="1447800"/>
            <a:ext cx="7696200" cy="4572000"/>
          </a:xfrm>
        </p:spPr>
        <p:txBody>
          <a:bodyPr>
            <a:normAutofit fontScale="77500" lnSpcReduction="20000"/>
          </a:bodyPr>
          <a:lstStyle/>
          <a:p>
            <a:r>
              <a:rPr lang="en-US" dirty="0"/>
              <a:t>Studies have not supported an effect for the unknown-solution ACQT; the known-solution ACQT is better supported by scientific evidence. </a:t>
            </a:r>
          </a:p>
          <a:p>
            <a:r>
              <a:rPr lang="en-US" dirty="0"/>
              <a:t>Some important advantages of the known-solution ACQT is that it does not engage in role-reversal, wherein the examinee is testing the polygraph test, and does not rely on manipulation or deception as a form of demonstration of the validity of the polygraph testing. </a:t>
            </a:r>
          </a:p>
          <a:p>
            <a:r>
              <a:rPr lang="en-US" dirty="0"/>
              <a:t>The basic procedures are described for using the known-solution ACQT. </a:t>
            </a:r>
          </a:p>
          <a:p>
            <a:r>
              <a:rPr lang="en-US" dirty="0"/>
              <a:t>The ACQT i</a:t>
            </a:r>
            <a:r>
              <a:rPr lang="en-US" altLang="en-US" dirty="0"/>
              <a:t>ncreases accuracy of the polygraph test and should be used with all polygraph tests.</a:t>
            </a:r>
          </a:p>
        </p:txBody>
      </p:sp>
      <p:sp>
        <p:nvSpPr>
          <p:cNvPr id="24580"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rPr>
              <a:t>Lieguy@gmail.com</a:t>
            </a:r>
          </a:p>
        </p:txBody>
      </p:sp>
    </p:spTree>
    <p:extLst>
      <p:ext uri="{BB962C8B-B14F-4D97-AF65-F5344CB8AC3E}">
        <p14:creationId xmlns:p14="http://schemas.microsoft.com/office/powerpoint/2010/main" val="41300237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a:t>NUMERICAL EVALUATION</a:t>
            </a:r>
          </a:p>
        </p:txBody>
      </p:sp>
      <p:sp>
        <p:nvSpPr>
          <p:cNvPr id="25603" name="Content Placeholder 2"/>
          <p:cNvSpPr>
            <a:spLocks noGrp="1"/>
          </p:cNvSpPr>
          <p:nvPr>
            <p:ph idx="1"/>
          </p:nvPr>
        </p:nvSpPr>
        <p:spPr/>
        <p:txBody>
          <a:bodyPr>
            <a:normAutofit fontScale="92500" lnSpcReduction="10000"/>
          </a:bodyPr>
          <a:lstStyle/>
          <a:p>
            <a:pPr eaLnBrk="1" hangingPunct="1"/>
            <a:r>
              <a:rPr lang="en-US" altLang="en-US" dirty="0"/>
              <a:t>Begins with inspection of charts to form impression of overall quality and range of reactivity in various physiological measures.</a:t>
            </a:r>
          </a:p>
          <a:p>
            <a:pPr eaLnBrk="1" hangingPunct="1"/>
            <a:r>
              <a:rPr lang="en-US" altLang="en-US" dirty="0"/>
              <a:t>Comparisons are then made of the relative strengths of reactions of the </a:t>
            </a:r>
            <a:r>
              <a:rPr lang="en-US" altLang="en-US" b="1" dirty="0">
                <a:solidFill>
                  <a:srgbClr val="FF0000"/>
                </a:solidFill>
              </a:rPr>
              <a:t>RQs</a:t>
            </a:r>
            <a:r>
              <a:rPr lang="en-US" altLang="en-US" dirty="0"/>
              <a:t> and </a:t>
            </a:r>
            <a:r>
              <a:rPr lang="en-US" altLang="en-US" b="1" dirty="0">
                <a:solidFill>
                  <a:srgbClr val="00B050"/>
                </a:solidFill>
              </a:rPr>
              <a:t>CQs</a:t>
            </a:r>
            <a:r>
              <a:rPr lang="en-US" altLang="en-US" dirty="0"/>
              <a:t>.</a:t>
            </a:r>
          </a:p>
          <a:p>
            <a:pPr eaLnBrk="1" hangingPunct="1"/>
            <a:r>
              <a:rPr lang="en-US" altLang="en-US" dirty="0"/>
              <a:t>Begin with the respiration channel. Why?</a:t>
            </a:r>
          </a:p>
          <a:p>
            <a:pPr lvl="1" eaLnBrk="1" hangingPunct="1"/>
            <a:r>
              <a:rPr lang="en-US" altLang="en-US" dirty="0"/>
              <a:t>Alerts evaluator to possibility that large, deep breaths occurred prior to or shortly after question onset, which could have produced large changes in other physiological measures associated with that question (Effector channel).</a:t>
            </a:r>
          </a:p>
        </p:txBody>
      </p:sp>
      <p:sp>
        <p:nvSpPr>
          <p:cNvPr id="2560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rPr>
              <a:t>Lieguy@gmail.com</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a:t>NUMERICAL EVALUATION</a:t>
            </a:r>
          </a:p>
        </p:txBody>
      </p:sp>
      <p:sp>
        <p:nvSpPr>
          <p:cNvPr id="26627" name="Content Placeholder 2"/>
          <p:cNvSpPr>
            <a:spLocks noGrp="1"/>
          </p:cNvSpPr>
          <p:nvPr>
            <p:ph idx="1"/>
          </p:nvPr>
        </p:nvSpPr>
        <p:spPr/>
        <p:txBody>
          <a:bodyPr/>
          <a:lstStyle/>
          <a:p>
            <a:pPr eaLnBrk="1" hangingPunct="1"/>
            <a:r>
              <a:rPr lang="en-US" altLang="en-US" dirty="0"/>
              <a:t>The examiner proceeds through the polygraph charts, independently assigning a score for each physiological parameter for each differential comparison of the responses to the </a:t>
            </a:r>
            <a:r>
              <a:rPr lang="en-US" altLang="en-US" b="1" dirty="0">
                <a:solidFill>
                  <a:srgbClr val="FF0000"/>
                </a:solidFill>
              </a:rPr>
              <a:t>RQ</a:t>
            </a:r>
            <a:r>
              <a:rPr lang="en-US" altLang="en-US" dirty="0"/>
              <a:t> and the appropriate </a:t>
            </a:r>
            <a:r>
              <a:rPr lang="en-US" altLang="en-US" b="1" dirty="0">
                <a:solidFill>
                  <a:srgbClr val="00B050"/>
                </a:solidFill>
              </a:rPr>
              <a:t>CQ</a:t>
            </a:r>
            <a:r>
              <a:rPr lang="en-US" altLang="en-US" dirty="0"/>
              <a:t>. </a:t>
            </a:r>
          </a:p>
          <a:p>
            <a:pPr eaLnBrk="1" hangingPunct="1"/>
            <a:r>
              <a:rPr lang="en-US" altLang="en-US" dirty="0"/>
              <a:t>This is repeated for each </a:t>
            </a:r>
            <a:r>
              <a:rPr lang="en-US" altLang="en-US" b="1" dirty="0">
                <a:solidFill>
                  <a:srgbClr val="FF0000"/>
                </a:solidFill>
              </a:rPr>
              <a:t>RQ</a:t>
            </a:r>
            <a:r>
              <a:rPr lang="en-US" altLang="en-US" dirty="0"/>
              <a:t> on the chart and for each chart.</a:t>
            </a:r>
          </a:p>
        </p:txBody>
      </p:sp>
      <p:sp>
        <p:nvSpPr>
          <p:cNvPr id="2662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latin typeface="Calibri" pitchFamily="34" charset="0"/>
              </a:rPr>
              <a:t>Lieguy@gmail.com</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a:t>COMPONENTS</a:t>
            </a:r>
          </a:p>
        </p:txBody>
      </p:sp>
      <p:sp>
        <p:nvSpPr>
          <p:cNvPr id="3" name="Content Placeholder 2"/>
          <p:cNvSpPr>
            <a:spLocks noGrp="1"/>
          </p:cNvSpPr>
          <p:nvPr>
            <p:ph idx="1"/>
          </p:nvPr>
        </p:nvSpPr>
        <p:spPr/>
        <p:txBody>
          <a:bodyPr rtlCol="0">
            <a:normAutofit fontScale="85000" lnSpcReduction="20000"/>
          </a:bodyPr>
          <a:lstStyle/>
          <a:p>
            <a:pPr marL="0" indent="0" eaLnBrk="1" fontAlgn="auto" hangingPunct="1">
              <a:spcAft>
                <a:spcPts val="0"/>
              </a:spcAft>
              <a:buFont typeface="Arial" panose="020B0604020202020204" pitchFamily="34" charset="0"/>
              <a:buNone/>
              <a:defRPr/>
            </a:pPr>
            <a:r>
              <a:rPr lang="en-US" dirty="0">
                <a:solidFill>
                  <a:srgbClr val="0000FF"/>
                </a:solidFill>
              </a:rPr>
              <a:t>TWO RESPIRATION COMPONENTS</a:t>
            </a:r>
          </a:p>
          <a:p>
            <a:pPr marL="182880" indent="-182880" eaLnBrk="1" fontAlgn="auto" hangingPunct="1">
              <a:spcAft>
                <a:spcPts val="0"/>
              </a:spcAft>
              <a:buFont typeface="Arial" panose="020B0604020202020204" pitchFamily="34" charset="0"/>
              <a:buChar char="•"/>
              <a:defRPr/>
            </a:pPr>
            <a:r>
              <a:rPr lang="en-US" dirty="0">
                <a:solidFill>
                  <a:srgbClr val="0000FF"/>
                </a:solidFill>
              </a:rPr>
              <a:t>Upper (Thoracic)</a:t>
            </a:r>
          </a:p>
          <a:p>
            <a:pPr marL="182880" indent="-182880" eaLnBrk="1" fontAlgn="auto" hangingPunct="1">
              <a:spcAft>
                <a:spcPts val="0"/>
              </a:spcAft>
              <a:buFont typeface="Arial" panose="020B0604020202020204" pitchFamily="34" charset="0"/>
              <a:buChar char="•"/>
              <a:defRPr/>
            </a:pPr>
            <a:r>
              <a:rPr lang="en-US" dirty="0">
                <a:solidFill>
                  <a:srgbClr val="0000FF"/>
                </a:solidFill>
              </a:rPr>
              <a:t>Lower (Abdominal)</a:t>
            </a:r>
            <a:r>
              <a:rPr lang="en-US" dirty="0"/>
              <a:t/>
            </a:r>
            <a:br>
              <a:rPr lang="en-US" dirty="0"/>
            </a:br>
            <a:endParaRPr lang="en-US" dirty="0"/>
          </a:p>
          <a:p>
            <a:pPr marL="0" indent="0" eaLnBrk="1" fontAlgn="auto" hangingPunct="1">
              <a:spcAft>
                <a:spcPts val="0"/>
              </a:spcAft>
              <a:buFont typeface="Arial" panose="020B0604020202020204" pitchFamily="34" charset="0"/>
              <a:buNone/>
              <a:defRPr/>
            </a:pPr>
            <a:r>
              <a:rPr lang="en-US" dirty="0">
                <a:solidFill>
                  <a:srgbClr val="008000"/>
                </a:solidFill>
              </a:rPr>
              <a:t>EDA</a:t>
            </a:r>
          </a:p>
          <a:p>
            <a:pPr marL="182880" indent="-182880" eaLnBrk="1" fontAlgn="auto" hangingPunct="1">
              <a:spcAft>
                <a:spcPts val="0"/>
              </a:spcAft>
              <a:buFont typeface="Arial" panose="020B0604020202020204" pitchFamily="34" charset="0"/>
              <a:buChar char="•"/>
              <a:defRPr/>
            </a:pPr>
            <a:r>
              <a:rPr lang="en-US" dirty="0">
                <a:solidFill>
                  <a:srgbClr val="008000"/>
                </a:solidFill>
              </a:rPr>
              <a:t>Skin Conductance</a:t>
            </a:r>
          </a:p>
          <a:p>
            <a:pPr marL="182880" indent="-182880" eaLnBrk="1" fontAlgn="auto" hangingPunct="1">
              <a:spcAft>
                <a:spcPts val="0"/>
              </a:spcAft>
              <a:buFont typeface="Arial" panose="020B0604020202020204" pitchFamily="34" charset="0"/>
              <a:buChar char="•"/>
              <a:defRPr/>
            </a:pPr>
            <a:r>
              <a:rPr lang="en-US" dirty="0">
                <a:solidFill>
                  <a:srgbClr val="008000"/>
                </a:solidFill>
              </a:rPr>
              <a:t>Skin Resistance</a:t>
            </a:r>
          </a:p>
          <a:p>
            <a:pPr marL="182880" indent="-182880" eaLnBrk="1" fontAlgn="auto" hangingPunct="1">
              <a:spcAft>
                <a:spcPts val="0"/>
              </a:spcAft>
              <a:buFont typeface="Arial" panose="020B0604020202020204" pitchFamily="34" charset="0"/>
              <a:buChar char="•"/>
              <a:defRPr/>
            </a:pPr>
            <a:r>
              <a:rPr lang="en-US" dirty="0">
                <a:solidFill>
                  <a:srgbClr val="008000"/>
                </a:solidFill>
              </a:rPr>
              <a:t>Skin Potential </a:t>
            </a:r>
            <a:r>
              <a:rPr lang="en-US" dirty="0"/>
              <a:t>(only one manufacturer)</a:t>
            </a:r>
          </a:p>
          <a:p>
            <a:pPr marL="0" indent="0" eaLnBrk="1" fontAlgn="auto" hangingPunct="1">
              <a:spcAft>
                <a:spcPts val="0"/>
              </a:spcAft>
              <a:buFont typeface="Arial" panose="020B0604020202020204" pitchFamily="34" charset="0"/>
              <a:buNone/>
              <a:defRPr/>
            </a:pPr>
            <a:r>
              <a:rPr lang="en-US" dirty="0"/>
              <a:t/>
            </a:r>
            <a:br>
              <a:rPr lang="en-US" dirty="0"/>
            </a:br>
            <a:r>
              <a:rPr lang="en-US" dirty="0">
                <a:solidFill>
                  <a:srgbClr val="FF0000"/>
                </a:solidFill>
              </a:rPr>
              <a:t>BLOOD PRESSURE (Rate, Strength and Amplitude)</a:t>
            </a:r>
          </a:p>
          <a:p>
            <a:pPr marL="0" indent="0" eaLnBrk="1" fontAlgn="auto" hangingPunct="1">
              <a:spcAft>
                <a:spcPts val="0"/>
              </a:spcAft>
              <a:buFont typeface="Arial" panose="020B0604020202020204" pitchFamily="34" charset="0"/>
              <a:buNone/>
              <a:defRPr/>
            </a:pPr>
            <a:endParaRPr lang="en-US" dirty="0"/>
          </a:p>
          <a:p>
            <a:pPr marL="0" indent="0" eaLnBrk="1" fontAlgn="auto" hangingPunct="1">
              <a:spcAft>
                <a:spcPts val="0"/>
              </a:spcAft>
              <a:buFont typeface="Arial" panose="020B0604020202020204" pitchFamily="34" charset="0"/>
              <a:buNone/>
              <a:defRPr/>
            </a:pPr>
            <a:r>
              <a:rPr lang="en-US" dirty="0">
                <a:solidFill>
                  <a:srgbClr val="C00000"/>
                </a:solidFill>
              </a:rPr>
              <a:t>PERIPHERAL VASOMOTOR ACTIVITY (PLE, FPA)</a:t>
            </a:r>
          </a:p>
          <a:p>
            <a:pPr marL="0" indent="0" eaLnBrk="1" fontAlgn="auto" hangingPunct="1">
              <a:spcAft>
                <a:spcPts val="0"/>
              </a:spcAft>
              <a:buFont typeface="Arial" panose="020B0604020202020204" pitchFamily="34" charset="0"/>
              <a:buNone/>
              <a:defRPr/>
            </a:pPr>
            <a:endParaRPr lang="en-US" dirty="0"/>
          </a:p>
        </p:txBody>
      </p:sp>
      <p:sp>
        <p:nvSpPr>
          <p:cNvPr id="2765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rPr>
              <a:t>Lieguy@gmail.com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35150"/>
            <a:ext cx="7828407" cy="241172"/>
          </a:xfrm>
          <a:prstGeom prst="rect">
            <a:avLst/>
          </a:prstGeom>
          <a:blipFill>
            <a:blip r:embed="rId2" cstate="print"/>
            <a:stretch>
              <a:fillRect/>
            </a:stretch>
          </a:blip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3" name="object 3"/>
          <p:cNvSpPr/>
          <p:nvPr/>
        </p:nvSpPr>
        <p:spPr>
          <a:xfrm>
            <a:off x="7939278" y="2335150"/>
            <a:ext cx="1202436" cy="108584"/>
          </a:xfrm>
          <a:prstGeom prst="rect">
            <a:avLst/>
          </a:prstGeom>
          <a:blipFill>
            <a:blip r:embed="rId3" cstate="print"/>
            <a:stretch>
              <a:fillRect/>
            </a:stretch>
          </a:blip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4" name="object 4"/>
          <p:cNvSpPr/>
          <p:nvPr/>
        </p:nvSpPr>
        <p:spPr>
          <a:xfrm>
            <a:off x="0" y="1314450"/>
            <a:ext cx="9029700" cy="1026795"/>
          </a:xfrm>
          <a:custGeom>
            <a:avLst/>
            <a:gdLst/>
            <a:ahLst/>
            <a:cxnLst/>
            <a:rect l="l" t="t" r="r" b="b"/>
            <a:pathLst>
              <a:path w="10438130" h="1369060">
                <a:moveTo>
                  <a:pt x="0" y="1368552"/>
                </a:moveTo>
                <a:lnTo>
                  <a:pt x="10437876" y="1368552"/>
                </a:lnTo>
                <a:lnTo>
                  <a:pt x="10437876" y="0"/>
                </a:lnTo>
                <a:lnTo>
                  <a:pt x="0" y="0"/>
                </a:lnTo>
                <a:lnTo>
                  <a:pt x="0" y="1368552"/>
                </a:lnTo>
                <a:close/>
              </a:path>
            </a:pathLst>
          </a:custGeom>
          <a:solidFill>
            <a:srgbClr val="252525"/>
          </a:solidFill>
        </p:spPr>
        <p:txBody>
          <a:bodyPr wrap="square" lIns="0" tIns="0" rIns="0" bIns="0" rtlCol="0"/>
          <a:lstStyle/>
          <a:p>
            <a:pPr defTabSz="685800" eaLnBrk="1" fontAlgn="auto" hangingPunct="1">
              <a:spcBef>
                <a:spcPts val="0"/>
              </a:spcBef>
              <a:spcAft>
                <a:spcPts val="0"/>
              </a:spcAft>
            </a:pPr>
            <a:endParaRPr sz="1350" dirty="0">
              <a:solidFill>
                <a:prstClr val="black"/>
              </a:solidFill>
              <a:latin typeface="Calibri"/>
            </a:endParaRPr>
          </a:p>
        </p:txBody>
      </p:sp>
      <p:sp>
        <p:nvSpPr>
          <p:cNvPr id="6" name="object 6"/>
          <p:cNvSpPr txBox="1">
            <a:spLocks noGrp="1"/>
          </p:cNvSpPr>
          <p:nvPr>
            <p:ph type="title"/>
          </p:nvPr>
        </p:nvSpPr>
        <p:spPr>
          <a:xfrm>
            <a:off x="569289" y="1581721"/>
            <a:ext cx="7774611" cy="425116"/>
          </a:xfrm>
          <a:prstGeom prst="rect">
            <a:avLst/>
          </a:prstGeom>
        </p:spPr>
        <p:txBody>
          <a:bodyPr vert="horz" wrap="square" lIns="0" tIns="9525" rIns="0" bIns="0" rtlCol="0">
            <a:spAutoFit/>
          </a:bodyPr>
          <a:lstStyle/>
          <a:p>
            <a:pPr marL="9525" algn="ctr">
              <a:spcBef>
                <a:spcPts val="75"/>
              </a:spcBef>
            </a:pPr>
            <a:r>
              <a:rPr lang="en-US" spc="-45" dirty="0"/>
              <a:t>Polygraph Basics – What is Homeostasis?</a:t>
            </a:r>
            <a:endParaRPr spc="-4" dirty="0"/>
          </a:p>
        </p:txBody>
      </p:sp>
      <p:sp>
        <p:nvSpPr>
          <p:cNvPr id="7" name="object 7"/>
          <p:cNvSpPr txBox="1"/>
          <p:nvPr/>
        </p:nvSpPr>
        <p:spPr>
          <a:xfrm>
            <a:off x="228600" y="2455735"/>
            <a:ext cx="8743950" cy="3184686"/>
          </a:xfrm>
          <a:prstGeom prst="rect">
            <a:avLst/>
          </a:prstGeom>
        </p:spPr>
        <p:txBody>
          <a:bodyPr vert="horz" wrap="square" lIns="0" tIns="80486" rIns="0" bIns="0" rtlCol="0">
            <a:spAutoFit/>
          </a:bodyPr>
          <a:lstStyle/>
          <a:p>
            <a:pPr marL="179546" marR="171450" defTabSz="685800" eaLnBrk="1" fontAlgn="auto" hangingPunct="1">
              <a:lnSpc>
                <a:spcPts val="2303"/>
              </a:lnSpc>
              <a:spcBef>
                <a:spcPts val="633"/>
              </a:spcBef>
              <a:spcAft>
                <a:spcPts val="0"/>
              </a:spcAft>
            </a:pPr>
            <a:r>
              <a:rPr lang="en-US" sz="2400" u="sng" dirty="0">
                <a:solidFill>
                  <a:srgbClr val="FFFF00"/>
                </a:solidFill>
                <a:latin typeface="Trebuchet MS"/>
                <a:cs typeface="Trebuchet MS"/>
              </a:rPr>
              <a:t>Homeostasis</a:t>
            </a:r>
            <a:r>
              <a:rPr lang="en-US" sz="2400" dirty="0">
                <a:solidFill>
                  <a:prstClr val="white"/>
                </a:solidFill>
                <a:latin typeface="Trebuchet MS"/>
                <a:cs typeface="Trebuchet MS"/>
              </a:rPr>
              <a:t>: Refers to a complex interactive regulatory system by which the body strives to maintain a state of internal equilibrium (basically think of it as </a:t>
            </a:r>
            <a:r>
              <a:rPr lang="en-US" sz="2400" u="sng" dirty="0">
                <a:solidFill>
                  <a:srgbClr val="FFFF00"/>
                </a:solidFill>
                <a:latin typeface="Trebuchet MS"/>
                <a:cs typeface="Trebuchet MS"/>
              </a:rPr>
              <a:t>BALANCE</a:t>
            </a:r>
            <a:r>
              <a:rPr lang="en-US" sz="2400" dirty="0">
                <a:solidFill>
                  <a:prstClr val="white"/>
                </a:solidFill>
                <a:latin typeface="Trebuchet MS"/>
                <a:cs typeface="Trebuchet MS"/>
              </a:rPr>
              <a:t>). </a:t>
            </a:r>
          </a:p>
          <a:p>
            <a:pPr marL="522446" marR="171450" indent="-342900" defTabSz="685800" eaLnBrk="1" fontAlgn="auto" hangingPunct="1">
              <a:lnSpc>
                <a:spcPts val="2303"/>
              </a:lnSpc>
              <a:spcBef>
                <a:spcPts val="633"/>
              </a:spcBef>
              <a:spcAft>
                <a:spcPts val="0"/>
              </a:spcAft>
              <a:buFont typeface="Arial" panose="020B0604020202020204" pitchFamily="34" charset="0"/>
              <a:buChar char="•"/>
            </a:pPr>
            <a:r>
              <a:rPr lang="en-US" sz="2400" dirty="0">
                <a:solidFill>
                  <a:prstClr val="white"/>
                </a:solidFill>
                <a:latin typeface="Trebuchet MS"/>
                <a:cs typeface="Trebuchet MS"/>
              </a:rPr>
              <a:t>Being able to recognize an examinee’s homeostatic signature, for each of the recording systems being monitored and recorded, is essential to effective test data analysis. </a:t>
            </a:r>
          </a:p>
          <a:p>
            <a:pPr marL="522446" marR="171450" indent="-342900" defTabSz="685800" eaLnBrk="1" fontAlgn="auto" hangingPunct="1">
              <a:lnSpc>
                <a:spcPts val="2303"/>
              </a:lnSpc>
              <a:spcBef>
                <a:spcPts val="633"/>
              </a:spcBef>
              <a:spcAft>
                <a:spcPts val="0"/>
              </a:spcAft>
              <a:buFont typeface="Arial" panose="020B0604020202020204" pitchFamily="34" charset="0"/>
              <a:buChar char="•"/>
            </a:pPr>
            <a:r>
              <a:rPr lang="en-US" sz="2400" dirty="0">
                <a:solidFill>
                  <a:prstClr val="white"/>
                </a:solidFill>
                <a:latin typeface="Trebuchet MS"/>
                <a:cs typeface="Trebuchet MS"/>
              </a:rPr>
              <a:t>Examiners often use the following terms interchangeably with homeostasis: physiological norm, pre-stimulus baseline, resting state, and tonic level.</a:t>
            </a:r>
            <a:endParaRPr sz="2400" dirty="0">
              <a:solidFill>
                <a:prstClr val="white"/>
              </a:solidFill>
              <a:latin typeface="Trebuchet MS"/>
              <a:cs typeface="Trebuchet MS"/>
            </a:endParaRPr>
          </a:p>
        </p:txBody>
      </p:sp>
    </p:spTree>
    <p:extLst>
      <p:ext uri="{BB962C8B-B14F-4D97-AF65-F5344CB8AC3E}">
        <p14:creationId xmlns:p14="http://schemas.microsoft.com/office/powerpoint/2010/main" val="400776963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normAutofit fontScale="90000"/>
          </a:bodyPr>
          <a:lstStyle/>
          <a:p>
            <a:pPr algn="ctr" eaLnBrk="1" hangingPunct="1">
              <a:defRPr/>
            </a:pPr>
            <a:r>
              <a:rPr lang="en-US" dirty="0"/>
              <a:t>Vasomotor</a:t>
            </a:r>
          </a:p>
        </p:txBody>
      </p:sp>
      <p:sp>
        <p:nvSpPr>
          <p:cNvPr id="31747" name="Content Placeholder 2"/>
          <p:cNvSpPr>
            <a:spLocks noGrp="1"/>
          </p:cNvSpPr>
          <p:nvPr>
            <p:ph idx="1"/>
          </p:nvPr>
        </p:nvSpPr>
        <p:spPr>
          <a:xfrm>
            <a:off x="990599" y="990600"/>
            <a:ext cx="8126414" cy="4876800"/>
          </a:xfrm>
        </p:spPr>
        <p:txBody>
          <a:bodyPr/>
          <a:lstStyle/>
          <a:p>
            <a:pPr marL="0" indent="0" eaLnBrk="1" hangingPunct="1">
              <a:buFont typeface="Arial" charset="0"/>
              <a:buNone/>
            </a:pPr>
            <a:r>
              <a:rPr lang="en-US" altLang="en-US" dirty="0"/>
              <a:t>Q: </a:t>
            </a:r>
            <a:r>
              <a:rPr lang="en-US" altLang="en-US" i="1" dirty="0"/>
              <a:t>Is using this additional channel even useful?</a:t>
            </a:r>
            <a:endParaRPr lang="en-US" altLang="en-US" dirty="0"/>
          </a:p>
          <a:p>
            <a:pPr marL="457200" indent="-457200"/>
            <a:r>
              <a:rPr lang="en-US" altLang="en-US" dirty="0"/>
              <a:t>Yes! In fact, look at the results of a recent study (Honts &amp; Reavy, 2015):</a:t>
            </a:r>
          </a:p>
        </p:txBody>
      </p:sp>
      <p:sp>
        <p:nvSpPr>
          <p:cNvPr id="4" name="Footer Placeholder 3"/>
          <p:cNvSpPr>
            <a:spLocks noGrp="1"/>
          </p:cNvSpPr>
          <p:nvPr>
            <p:ph type="ftr" sz="quarter" idx="11"/>
          </p:nvPr>
        </p:nvSpPr>
        <p:spPr/>
        <p:txBody>
          <a:bodyPr/>
          <a:lstStyle/>
          <a:p>
            <a:pPr>
              <a:defRPr/>
            </a:pPr>
            <a:r>
              <a:rPr lang="en-US" dirty="0"/>
              <a:t>Lieguy@gmail.com</a:t>
            </a:r>
          </a:p>
        </p:txBody>
      </p:sp>
      <p:pic>
        <p:nvPicPr>
          <p:cNvPr id="3174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599" y="2667000"/>
            <a:ext cx="812641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dirty="0"/>
              <a:t>Detailed</a:t>
            </a:r>
          </a:p>
        </p:txBody>
      </p:sp>
      <p:pic>
        <p:nvPicPr>
          <p:cNvPr id="32771"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2057400"/>
            <a:ext cx="7696200" cy="3533775"/>
          </a:xfrm>
        </p:spPr>
      </p:pic>
      <p:sp>
        <p:nvSpPr>
          <p:cNvPr id="4" name="Footer Placeholder 3"/>
          <p:cNvSpPr>
            <a:spLocks noGrp="1"/>
          </p:cNvSpPr>
          <p:nvPr>
            <p:ph type="ftr" sz="quarter" idx="11"/>
          </p:nvPr>
        </p:nvSpPr>
        <p:spPr/>
        <p:txBody>
          <a:bodyPr/>
          <a:lstStyle/>
          <a:p>
            <a:pPr>
              <a:defRPr/>
            </a:pPr>
            <a:r>
              <a:rPr lang="en-US" dirty="0"/>
              <a:t>Lieguy@gmail.com</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rmAutofit/>
          </a:bodyPr>
          <a:lstStyle/>
          <a:p>
            <a:pPr algn="ctr" eaLnBrk="1" hangingPunct="1">
              <a:defRPr/>
            </a:pPr>
            <a:r>
              <a:rPr lang="en-US" dirty="0"/>
              <a:t>Discriminant Analysis</a:t>
            </a:r>
          </a:p>
        </p:txBody>
      </p:sp>
      <p:sp>
        <p:nvSpPr>
          <p:cNvPr id="33795" name="Content Placeholder 2"/>
          <p:cNvSpPr>
            <a:spLocks noGrp="1"/>
          </p:cNvSpPr>
          <p:nvPr>
            <p:ph idx="1"/>
          </p:nvPr>
        </p:nvSpPr>
        <p:spPr/>
        <p:txBody>
          <a:bodyPr/>
          <a:lstStyle/>
          <a:p>
            <a:pPr marL="0" indent="0" eaLnBrk="1" hangingPunct="1">
              <a:buFont typeface="Arial" charset="0"/>
              <a:buNone/>
              <a:tabLst>
                <a:tab pos="7661275" algn="l"/>
              </a:tabLst>
            </a:pPr>
            <a:r>
              <a:rPr lang="en-US" altLang="en-US" dirty="0"/>
              <a:t>A discriminant analysis (analysis of the optimal combination of solutions to separate truthful and deceptive subjects) resulted in a three-variable solution retaining electrodermal, vasomotor, and relative blood pressure. </a:t>
            </a:r>
          </a:p>
          <a:p>
            <a:pPr marL="0" indent="0" eaLnBrk="1" hangingPunct="1">
              <a:buFont typeface="Arial" charset="0"/>
              <a:buNone/>
              <a:tabLst>
                <a:tab pos="7661275" algn="l"/>
              </a:tabLst>
            </a:pPr>
            <a:endParaRPr lang="en-US" altLang="en-US" dirty="0"/>
          </a:p>
          <a:p>
            <a:pPr marL="0" indent="0" eaLnBrk="1" hangingPunct="1">
              <a:buFont typeface="Arial" charset="0"/>
              <a:buNone/>
              <a:tabLst>
                <a:tab pos="7661275" algn="l"/>
              </a:tabLst>
            </a:pPr>
            <a:r>
              <a:rPr lang="en-US" altLang="en-US" dirty="0"/>
              <a:t>Notice that the optimal combination excluded respiration!</a:t>
            </a:r>
          </a:p>
        </p:txBody>
      </p:sp>
      <p:sp>
        <p:nvSpPr>
          <p:cNvPr id="4" name="Footer Placeholder 3"/>
          <p:cNvSpPr>
            <a:spLocks noGrp="1"/>
          </p:cNvSpPr>
          <p:nvPr>
            <p:ph type="ftr" sz="quarter" idx="11"/>
          </p:nvPr>
        </p:nvSpPr>
        <p:spPr/>
        <p:txBody>
          <a:bodyPr/>
          <a:lstStyle/>
          <a:p>
            <a:pPr>
              <a:defRPr/>
            </a:pPr>
            <a:r>
              <a:rPr lang="en-US" dirty="0"/>
              <a:t>Lieguy@gmail.com</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a:solidFill>
                  <a:srgbClr val="0000FF"/>
                </a:solidFill>
              </a:rPr>
              <a:t>SENSORS-RESPIRATION</a:t>
            </a:r>
          </a:p>
        </p:txBody>
      </p:sp>
      <p:sp>
        <p:nvSpPr>
          <p:cNvPr id="3" name="Content Placeholder 2"/>
          <p:cNvSpPr>
            <a:spLocks noGrp="1"/>
          </p:cNvSpPr>
          <p:nvPr>
            <p:ph idx="1"/>
          </p:nvPr>
        </p:nvSpPr>
        <p:spPr>
          <a:xfrm>
            <a:off x="990600" y="1600200"/>
            <a:ext cx="8077200" cy="4876800"/>
          </a:xfrm>
        </p:spPr>
        <p:txBody>
          <a:bodyPr rtlCol="0">
            <a:normAutofit/>
          </a:bodyPr>
          <a:lstStyle/>
          <a:p>
            <a:pPr marL="0" indent="0" eaLnBrk="1" fontAlgn="auto" hangingPunct="1">
              <a:spcAft>
                <a:spcPts val="0"/>
              </a:spcAft>
              <a:buFont typeface="Arial" panose="020B0604020202020204" pitchFamily="34" charset="0"/>
              <a:buNone/>
              <a:defRPr/>
            </a:pPr>
            <a:r>
              <a:rPr lang="en-US" u="sng" dirty="0"/>
              <a:t>TWO TYPES</a:t>
            </a:r>
          </a:p>
          <a:p>
            <a:pPr marL="457200" indent="-457200" eaLnBrk="1" fontAlgn="auto" hangingPunct="1">
              <a:spcAft>
                <a:spcPts val="0"/>
              </a:spcAft>
              <a:buFont typeface="+mj-lt"/>
              <a:buAutoNum type="arabicPeriod"/>
              <a:defRPr/>
            </a:pPr>
            <a:r>
              <a:rPr lang="en-US" dirty="0">
                <a:solidFill>
                  <a:srgbClr val="0000FF"/>
                </a:solidFill>
              </a:rPr>
              <a:t>Traditional mechanical pneumatic bellow sensors</a:t>
            </a:r>
          </a:p>
          <a:p>
            <a:pPr marL="457200" indent="-457200" eaLnBrk="1" fontAlgn="auto" hangingPunct="1">
              <a:spcAft>
                <a:spcPts val="0"/>
              </a:spcAft>
              <a:buFont typeface="+mj-lt"/>
              <a:buAutoNum type="arabicPeriod"/>
              <a:defRPr/>
            </a:pPr>
            <a:endParaRPr lang="en-US" dirty="0">
              <a:solidFill>
                <a:srgbClr val="0000FF"/>
              </a:solidFill>
            </a:endParaRPr>
          </a:p>
          <a:p>
            <a:pPr marL="457200" indent="-457200" eaLnBrk="1" fontAlgn="auto" hangingPunct="1">
              <a:spcAft>
                <a:spcPts val="0"/>
              </a:spcAft>
              <a:buFont typeface="+mj-lt"/>
              <a:buAutoNum type="arabicPeriod"/>
              <a:defRPr/>
            </a:pPr>
            <a:r>
              <a:rPr lang="en-US" dirty="0">
                <a:solidFill>
                  <a:srgbClr val="0000FF"/>
                </a:solidFill>
              </a:rPr>
              <a:t>Electronic piezo transducer sensors</a:t>
            </a:r>
            <a:endParaRPr lang="en-US" dirty="0"/>
          </a:p>
        </p:txBody>
      </p:sp>
      <p:sp>
        <p:nvSpPr>
          <p:cNvPr id="3584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rPr>
              <a:t>Lieguy@gmail.com</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a:solidFill>
                  <a:srgbClr val="008000"/>
                </a:solidFill>
              </a:rPr>
              <a:t>SENSORS-EDA</a:t>
            </a:r>
          </a:p>
        </p:txBody>
      </p:sp>
      <p:sp>
        <p:nvSpPr>
          <p:cNvPr id="3" name="Content Placeholder 2"/>
          <p:cNvSpPr>
            <a:spLocks noGrp="1"/>
          </p:cNvSpPr>
          <p:nvPr>
            <p:ph idx="1"/>
          </p:nvPr>
        </p:nvSpPr>
        <p:spPr>
          <a:xfrm>
            <a:off x="990600" y="1600200"/>
            <a:ext cx="8077200" cy="4876800"/>
          </a:xfrm>
        </p:spPr>
        <p:txBody>
          <a:bodyPr rtlCol="0">
            <a:normAutofit/>
          </a:bodyPr>
          <a:lstStyle/>
          <a:p>
            <a:pPr marL="0" indent="0" eaLnBrk="1" fontAlgn="auto" hangingPunct="1">
              <a:spcAft>
                <a:spcPts val="0"/>
              </a:spcAft>
              <a:buFont typeface="Arial" panose="020B0604020202020204" pitchFamily="34" charset="0"/>
              <a:buNone/>
              <a:defRPr/>
            </a:pPr>
            <a:r>
              <a:rPr lang="en-US" u="sng" dirty="0"/>
              <a:t>THREE TYPES</a:t>
            </a:r>
          </a:p>
          <a:p>
            <a:pPr marL="457200" indent="-457200" eaLnBrk="1" fontAlgn="auto" hangingPunct="1">
              <a:spcAft>
                <a:spcPts val="0"/>
              </a:spcAft>
              <a:buFont typeface="+mj-lt"/>
              <a:buAutoNum type="arabicPeriod"/>
              <a:defRPr/>
            </a:pPr>
            <a:r>
              <a:rPr lang="en-US" dirty="0">
                <a:solidFill>
                  <a:srgbClr val="008000"/>
                </a:solidFill>
              </a:rPr>
              <a:t>Traditional metal finger plates</a:t>
            </a:r>
          </a:p>
          <a:p>
            <a:pPr marL="0" indent="0" eaLnBrk="1" fontAlgn="auto" hangingPunct="1">
              <a:spcAft>
                <a:spcPts val="0"/>
              </a:spcAft>
              <a:buFont typeface="Arial" panose="020B0604020202020204" pitchFamily="34" charset="0"/>
              <a:buNone/>
              <a:defRPr/>
            </a:pPr>
            <a:endParaRPr lang="en-US" dirty="0">
              <a:solidFill>
                <a:srgbClr val="008000"/>
              </a:solidFill>
            </a:endParaRPr>
          </a:p>
          <a:p>
            <a:pPr marL="457200" indent="-457200" eaLnBrk="1" fontAlgn="auto" hangingPunct="1">
              <a:spcAft>
                <a:spcPts val="0"/>
              </a:spcAft>
              <a:buFont typeface="+mj-lt"/>
              <a:buAutoNum type="arabicPeriod" startAt="2"/>
              <a:defRPr/>
            </a:pPr>
            <a:r>
              <a:rPr lang="en-US" dirty="0">
                <a:solidFill>
                  <a:srgbClr val="008000"/>
                </a:solidFill>
              </a:rPr>
              <a:t>Disposable non-polarizing electrodes</a:t>
            </a:r>
          </a:p>
          <a:p>
            <a:pPr marL="0" indent="0" eaLnBrk="1" fontAlgn="auto" hangingPunct="1">
              <a:spcAft>
                <a:spcPts val="0"/>
              </a:spcAft>
              <a:buFont typeface="Arial" panose="020B0604020202020204" pitchFamily="34" charset="0"/>
              <a:buNone/>
              <a:defRPr/>
            </a:pPr>
            <a:endParaRPr lang="en-US" i="1" dirty="0">
              <a:solidFill>
                <a:srgbClr val="008000"/>
              </a:solidFill>
            </a:endParaRPr>
          </a:p>
          <a:p>
            <a:pPr marL="457200" indent="-457200" eaLnBrk="1" fontAlgn="auto" hangingPunct="1">
              <a:spcAft>
                <a:spcPts val="0"/>
              </a:spcAft>
              <a:buFont typeface="+mj-lt"/>
              <a:buAutoNum type="arabicPeriod" startAt="3"/>
              <a:defRPr/>
            </a:pPr>
            <a:r>
              <a:rPr lang="en-US" i="1" dirty="0">
                <a:solidFill>
                  <a:srgbClr val="008000"/>
                </a:solidFill>
              </a:rPr>
              <a:t>Re-useable </a:t>
            </a:r>
            <a:r>
              <a:rPr lang="en-US" dirty="0">
                <a:solidFill>
                  <a:srgbClr val="008000"/>
                </a:solidFill>
              </a:rPr>
              <a:t>non-polarizing </a:t>
            </a:r>
            <a:r>
              <a:rPr lang="en-US" i="1" dirty="0">
                <a:solidFill>
                  <a:srgbClr val="008000"/>
                </a:solidFill>
              </a:rPr>
              <a:t>electrodes</a:t>
            </a:r>
            <a:r>
              <a:rPr lang="en-US" i="1" dirty="0"/>
              <a:t> (Stoelting)</a:t>
            </a:r>
            <a:endParaRPr lang="en-US" dirty="0"/>
          </a:p>
        </p:txBody>
      </p:sp>
      <p:sp>
        <p:nvSpPr>
          <p:cNvPr id="3686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rPr>
              <a:t>Lieguy@gmail.com</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a:solidFill>
                  <a:srgbClr val="FF0000"/>
                </a:solidFill>
              </a:rPr>
              <a:t>SENSORS-BLOOD PRESSURE</a:t>
            </a:r>
          </a:p>
        </p:txBody>
      </p:sp>
      <p:sp>
        <p:nvSpPr>
          <p:cNvPr id="3" name="Content Placeholder 2"/>
          <p:cNvSpPr>
            <a:spLocks noGrp="1"/>
          </p:cNvSpPr>
          <p:nvPr>
            <p:ph idx="1"/>
          </p:nvPr>
        </p:nvSpPr>
        <p:spPr>
          <a:xfrm>
            <a:off x="990600" y="1600200"/>
            <a:ext cx="8077200" cy="4876800"/>
          </a:xfrm>
        </p:spPr>
        <p:txBody>
          <a:bodyPr rtlCol="0">
            <a:normAutofit/>
          </a:bodyPr>
          <a:lstStyle/>
          <a:p>
            <a:pPr marL="0" indent="0" eaLnBrk="1" fontAlgn="auto" hangingPunct="1">
              <a:spcAft>
                <a:spcPts val="0"/>
              </a:spcAft>
              <a:buFont typeface="Arial" panose="020B0604020202020204" pitchFamily="34" charset="0"/>
              <a:buNone/>
              <a:defRPr/>
            </a:pPr>
            <a:r>
              <a:rPr lang="en-US" u="sng" dirty="0"/>
              <a:t>THREE TYPES</a:t>
            </a:r>
          </a:p>
          <a:p>
            <a:pPr marL="457200" indent="-457200" eaLnBrk="1" fontAlgn="auto" hangingPunct="1">
              <a:spcAft>
                <a:spcPts val="0"/>
              </a:spcAft>
              <a:buFont typeface="+mj-lt"/>
              <a:buAutoNum type="arabicPeriod"/>
              <a:defRPr/>
            </a:pPr>
            <a:r>
              <a:rPr lang="en-US" dirty="0">
                <a:solidFill>
                  <a:srgbClr val="FF0000"/>
                </a:solidFill>
              </a:rPr>
              <a:t>Traditional upper arm cuff</a:t>
            </a:r>
          </a:p>
          <a:p>
            <a:pPr marL="457200" indent="-457200" eaLnBrk="1" fontAlgn="auto" hangingPunct="1">
              <a:spcAft>
                <a:spcPts val="0"/>
              </a:spcAft>
              <a:buFont typeface="+mj-lt"/>
              <a:buAutoNum type="arabicPeriod"/>
              <a:defRPr/>
            </a:pPr>
            <a:endParaRPr lang="en-US" dirty="0">
              <a:solidFill>
                <a:srgbClr val="FF0000"/>
              </a:solidFill>
            </a:endParaRPr>
          </a:p>
          <a:p>
            <a:pPr marL="457200" indent="-457200" eaLnBrk="1" fontAlgn="auto" hangingPunct="1">
              <a:spcAft>
                <a:spcPts val="0"/>
              </a:spcAft>
              <a:buFont typeface="+mj-lt"/>
              <a:buAutoNum type="arabicPeriod"/>
              <a:defRPr/>
            </a:pPr>
            <a:r>
              <a:rPr lang="en-US" dirty="0">
                <a:solidFill>
                  <a:srgbClr val="FF0000"/>
                </a:solidFill>
              </a:rPr>
              <a:t>Forearm/wrist cuff</a:t>
            </a:r>
          </a:p>
          <a:p>
            <a:pPr marL="457200" indent="-457200" eaLnBrk="1" fontAlgn="auto" hangingPunct="1">
              <a:spcAft>
                <a:spcPts val="0"/>
              </a:spcAft>
              <a:buFont typeface="+mj-lt"/>
              <a:buAutoNum type="arabicPeriod"/>
              <a:defRPr/>
            </a:pPr>
            <a:endParaRPr lang="en-US" dirty="0">
              <a:solidFill>
                <a:srgbClr val="FF0000"/>
              </a:solidFill>
            </a:endParaRPr>
          </a:p>
          <a:p>
            <a:pPr marL="457200" indent="-457200" eaLnBrk="1" fontAlgn="auto" hangingPunct="1">
              <a:spcAft>
                <a:spcPts val="0"/>
              </a:spcAft>
              <a:buFont typeface="+mj-lt"/>
              <a:buAutoNum type="arabicPeriod"/>
              <a:defRPr/>
            </a:pPr>
            <a:r>
              <a:rPr lang="en-US" dirty="0">
                <a:solidFill>
                  <a:srgbClr val="FF0000"/>
                </a:solidFill>
              </a:rPr>
              <a:t>Thumb cuff (Limestone).</a:t>
            </a:r>
          </a:p>
        </p:txBody>
      </p:sp>
      <p:sp>
        <p:nvSpPr>
          <p:cNvPr id="3789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rPr>
              <a:t>Lieguy@gmail.com</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8153400" cy="990600"/>
          </a:xfrm>
        </p:spPr>
        <p:txBody>
          <a:bodyPr>
            <a:normAutofit fontScale="90000"/>
          </a:bodyPr>
          <a:lstStyle/>
          <a:p>
            <a:pPr algn="ctr" eaLnBrk="1" fontAlgn="auto" hangingPunct="1">
              <a:spcAft>
                <a:spcPts val="0"/>
              </a:spcAft>
              <a:defRPr/>
            </a:pPr>
            <a:r>
              <a:rPr lang="en-US" dirty="0">
                <a:solidFill>
                  <a:srgbClr val="C00000"/>
                </a:solidFill>
              </a:rPr>
              <a:t>SENSORS</a:t>
            </a:r>
            <a:br>
              <a:rPr lang="en-US" dirty="0">
                <a:solidFill>
                  <a:srgbClr val="C00000"/>
                </a:solidFill>
              </a:rPr>
            </a:br>
            <a:r>
              <a:rPr lang="en-US" dirty="0">
                <a:solidFill>
                  <a:srgbClr val="C00000"/>
                </a:solidFill>
              </a:rPr>
              <a:t>FINGER PULSE AMPLITUDE</a:t>
            </a:r>
          </a:p>
        </p:txBody>
      </p:sp>
      <p:sp>
        <p:nvSpPr>
          <p:cNvPr id="3" name="Content Placeholder 2"/>
          <p:cNvSpPr>
            <a:spLocks noGrp="1"/>
          </p:cNvSpPr>
          <p:nvPr>
            <p:ph idx="1"/>
          </p:nvPr>
        </p:nvSpPr>
        <p:spPr>
          <a:xfrm>
            <a:off x="990600" y="1600200"/>
            <a:ext cx="8077200" cy="4876800"/>
          </a:xfrm>
        </p:spPr>
        <p:txBody>
          <a:bodyPr rtlCol="0">
            <a:normAutofit/>
          </a:bodyPr>
          <a:lstStyle/>
          <a:p>
            <a:pPr marL="0" indent="0" eaLnBrk="1" fontAlgn="auto" hangingPunct="1">
              <a:spcAft>
                <a:spcPts val="0"/>
              </a:spcAft>
              <a:buFont typeface="Arial" panose="020B0604020202020204" pitchFamily="34" charset="0"/>
              <a:buNone/>
              <a:defRPr/>
            </a:pPr>
            <a:r>
              <a:rPr lang="en-US" u="sng" dirty="0"/>
              <a:t>ONE TYPE</a:t>
            </a:r>
          </a:p>
          <a:p>
            <a:pPr marL="457200" indent="-457200" eaLnBrk="1" fontAlgn="auto" hangingPunct="1">
              <a:spcAft>
                <a:spcPts val="0"/>
              </a:spcAft>
              <a:buFont typeface="+mj-lt"/>
              <a:buAutoNum type="arabicPeriod"/>
              <a:defRPr/>
            </a:pPr>
            <a:r>
              <a:rPr lang="en-US" dirty="0">
                <a:solidFill>
                  <a:srgbClr val="C00000"/>
                </a:solidFill>
              </a:rPr>
              <a:t>Sensitive photoelectric plethysmograph</a:t>
            </a:r>
          </a:p>
        </p:txBody>
      </p:sp>
      <p:sp>
        <p:nvSpPr>
          <p:cNvPr id="3891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rPr>
              <a:t>Lieguy@gmail.com</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lstStyle/>
          <a:p>
            <a:pPr algn="ctr" eaLnBrk="1" fontAlgn="auto" hangingPunct="1">
              <a:spcAft>
                <a:spcPts val="0"/>
              </a:spcAft>
              <a:defRPr/>
            </a:pPr>
            <a:r>
              <a:rPr lang="en-US" dirty="0"/>
              <a:t>COMPONENT WEIGHT</a:t>
            </a:r>
          </a:p>
        </p:txBody>
      </p:sp>
      <p:sp>
        <p:nvSpPr>
          <p:cNvPr id="39939" name="Content Placeholder 2"/>
          <p:cNvSpPr>
            <a:spLocks noGrp="1"/>
          </p:cNvSpPr>
          <p:nvPr>
            <p:ph sz="quarter" idx="2"/>
          </p:nvPr>
        </p:nvSpPr>
        <p:spPr>
          <a:xfrm>
            <a:off x="457200" y="1676400"/>
            <a:ext cx="3932238" cy="4713288"/>
          </a:xfrm>
        </p:spPr>
        <p:txBody>
          <a:bodyPr>
            <a:normAutofit/>
          </a:bodyPr>
          <a:lstStyle/>
          <a:p>
            <a:pPr eaLnBrk="1" hangingPunct="1"/>
            <a:r>
              <a:rPr lang="en-US" altLang="en-US" dirty="0"/>
              <a:t>Some scoring systems assign similar weights to each component when scoring.  Some double the EDA due to it contributing approximately half of the diagnostic value.</a:t>
            </a:r>
            <a:br>
              <a:rPr lang="en-US" altLang="en-US" dirty="0"/>
            </a:br>
            <a:endParaRPr lang="en-US" altLang="en-US" dirty="0"/>
          </a:p>
          <a:p>
            <a:pPr eaLnBrk="1" hangingPunct="1"/>
            <a:r>
              <a:rPr lang="en-US" altLang="en-US" dirty="0"/>
              <a:t>Hand scoring systems typically use either a 3-position or 7-position point system</a:t>
            </a:r>
          </a:p>
          <a:p>
            <a:pPr eaLnBrk="1" hangingPunct="1"/>
            <a:endParaRPr lang="en-US" altLang="en-US" dirty="0"/>
          </a:p>
        </p:txBody>
      </p:sp>
      <p:sp>
        <p:nvSpPr>
          <p:cNvPr id="7" name="Content Placeholder 6"/>
          <p:cNvSpPr>
            <a:spLocks noGrp="1"/>
          </p:cNvSpPr>
          <p:nvPr>
            <p:ph sz="quarter" idx="4"/>
          </p:nvPr>
        </p:nvSpPr>
        <p:spPr>
          <a:xfrm>
            <a:off x="4754563" y="1676400"/>
            <a:ext cx="4160837" cy="4713288"/>
          </a:xfrm>
        </p:spPr>
        <p:txBody>
          <a:bodyPr rtlCol="0">
            <a:normAutofit lnSpcReduction="10000"/>
          </a:bodyPr>
          <a:lstStyle/>
          <a:p>
            <a:pPr marL="0" indent="0" eaLnBrk="1" fontAlgn="auto" hangingPunct="1">
              <a:spcAft>
                <a:spcPts val="0"/>
              </a:spcAft>
              <a:buFont typeface="Arial" panose="020B0604020202020204" pitchFamily="34" charset="0"/>
              <a:buNone/>
              <a:defRPr/>
            </a:pPr>
            <a:r>
              <a:rPr lang="en-US" sz="2000" u="sng" dirty="0"/>
              <a:t>UTAH SCORING SYSTEM</a:t>
            </a:r>
          </a:p>
          <a:p>
            <a:pPr lvl="1" indent="-171450" eaLnBrk="1" fontAlgn="auto" hangingPunct="1">
              <a:spcAft>
                <a:spcPts val="0"/>
              </a:spcAft>
              <a:buFont typeface="Arial" panose="020B0604020202020204" pitchFamily="34" charset="0"/>
              <a:buChar char="•"/>
              <a:defRPr/>
            </a:pPr>
            <a:r>
              <a:rPr lang="en-US" dirty="0"/>
              <a:t>+3, +2, +1, 0, -1, -2, -3</a:t>
            </a:r>
          </a:p>
          <a:p>
            <a:pPr marL="0" lvl="1" indent="0" eaLnBrk="1" fontAlgn="auto" hangingPunct="1">
              <a:spcAft>
                <a:spcPts val="0"/>
              </a:spcAft>
              <a:buFont typeface="Arial" panose="020B0604020202020204" pitchFamily="34" charset="0"/>
              <a:buNone/>
              <a:defRPr/>
            </a:pPr>
            <a:r>
              <a:rPr lang="en-US" dirty="0"/>
              <a:t/>
            </a:r>
            <a:br>
              <a:rPr lang="en-US" dirty="0"/>
            </a:br>
            <a:r>
              <a:rPr lang="en-US" u="sng" dirty="0"/>
              <a:t>FEDERAL SCORING SYSTEM</a:t>
            </a:r>
          </a:p>
          <a:p>
            <a:pPr marL="457200" lvl="2" indent="-171450" eaLnBrk="1" fontAlgn="auto" hangingPunct="1">
              <a:spcAft>
                <a:spcPts val="0"/>
              </a:spcAft>
              <a:buFont typeface="Arial" panose="020B0604020202020204" pitchFamily="34" charset="0"/>
              <a:buChar char="•"/>
              <a:defRPr/>
            </a:pPr>
            <a:r>
              <a:rPr lang="en-US" sz="2000" dirty="0"/>
              <a:t>(7-pos): +3, +2, +1, 0, -1, -2, -3</a:t>
            </a:r>
          </a:p>
          <a:p>
            <a:pPr lvl="1" indent="-171450" eaLnBrk="1" fontAlgn="auto" hangingPunct="1">
              <a:spcAft>
                <a:spcPts val="0"/>
              </a:spcAft>
              <a:buFont typeface="Arial" panose="020B0604020202020204" pitchFamily="34" charset="0"/>
              <a:buChar char="•"/>
              <a:defRPr/>
            </a:pPr>
            <a:r>
              <a:rPr lang="en-US" dirty="0"/>
              <a:t>(3-pos): +1, 0, -1</a:t>
            </a:r>
          </a:p>
          <a:p>
            <a:pPr marL="0" indent="0" eaLnBrk="1" fontAlgn="auto" hangingPunct="1">
              <a:spcAft>
                <a:spcPts val="0"/>
              </a:spcAft>
              <a:buFont typeface="Arial" panose="020B0604020202020204" pitchFamily="34" charset="0"/>
              <a:buNone/>
              <a:defRPr/>
            </a:pPr>
            <a:r>
              <a:rPr lang="en-US" sz="2000" u="sng" dirty="0"/>
              <a:t/>
            </a:r>
            <a:br>
              <a:rPr lang="en-US" sz="2000" u="sng" dirty="0"/>
            </a:br>
            <a:r>
              <a:rPr lang="en-US" sz="2000" u="sng" dirty="0"/>
              <a:t>EMPIRICAL SCORING SYSTEM</a:t>
            </a:r>
          </a:p>
          <a:p>
            <a:pPr lvl="1" eaLnBrk="1" fontAlgn="auto" hangingPunct="1">
              <a:spcAft>
                <a:spcPts val="0"/>
              </a:spcAft>
              <a:buFont typeface="Arial" panose="020B0604020202020204" pitchFamily="34" charset="0"/>
              <a:buChar char="•"/>
              <a:defRPr/>
            </a:pPr>
            <a:r>
              <a:rPr lang="en-US" dirty="0"/>
              <a:t>Resp, Cardio, FPA: +1, 0, -1</a:t>
            </a:r>
          </a:p>
          <a:p>
            <a:pPr lvl="1" eaLnBrk="1" fontAlgn="auto" hangingPunct="1">
              <a:spcAft>
                <a:spcPts val="0"/>
              </a:spcAft>
              <a:buFont typeface="Arial" panose="020B0604020202020204" pitchFamily="34" charset="0"/>
              <a:buChar char="•"/>
              <a:defRPr/>
            </a:pPr>
            <a:r>
              <a:rPr lang="en-US" dirty="0"/>
              <a:t>EDA: +2, 0, -2</a:t>
            </a:r>
            <a:br>
              <a:rPr lang="en-US" dirty="0"/>
            </a:br>
            <a:endParaRPr lang="en-US" dirty="0"/>
          </a:p>
          <a:p>
            <a:pPr marL="317" lvl="1" indent="0" eaLnBrk="1" fontAlgn="auto" hangingPunct="1">
              <a:spcAft>
                <a:spcPts val="0"/>
              </a:spcAft>
              <a:buFont typeface="Arial" panose="020B0604020202020204" pitchFamily="34" charset="0"/>
              <a:buNone/>
              <a:defRPr/>
            </a:pPr>
            <a:r>
              <a:rPr lang="en-US" u="sng" dirty="0"/>
              <a:t>ALGORITHMS</a:t>
            </a:r>
            <a:br>
              <a:rPr lang="en-US" u="sng" dirty="0"/>
            </a:br>
            <a:r>
              <a:rPr lang="en-US" dirty="0"/>
              <a:t>Vary</a:t>
            </a:r>
          </a:p>
          <a:p>
            <a:pPr marL="182880" indent="-182880" eaLnBrk="1" fontAlgn="auto" hangingPunct="1">
              <a:spcAft>
                <a:spcPts val="0"/>
              </a:spcAft>
              <a:buFont typeface="Arial" panose="020B0604020202020204" pitchFamily="34" charset="0"/>
              <a:buChar char="•"/>
              <a:defRPr/>
            </a:pPr>
            <a:endParaRPr lang="en-US" sz="2000" dirty="0"/>
          </a:p>
        </p:txBody>
      </p:sp>
      <p:sp>
        <p:nvSpPr>
          <p:cNvPr id="39941"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rPr>
              <a:t>Lieguy@gmail.com</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 y="685800"/>
          <a:ext cx="8305800" cy="5945186"/>
        </p:xfrm>
        <a:graphic>
          <a:graphicData uri="http://schemas.openxmlformats.org/drawingml/2006/table">
            <a:tbl>
              <a:tblPr firstRow="1" bandRow="1">
                <a:tableStyleId>{073A0DAA-6AF3-43AB-8588-CEC1D06C72B9}</a:tableStyleId>
              </a:tblPr>
              <a:tblGrid>
                <a:gridCol w="1112384">
                  <a:extLst>
                    <a:ext uri="{9D8B030D-6E8A-4147-A177-3AD203B41FA5}">
                      <a16:colId xmlns:a16="http://schemas.microsoft.com/office/drawing/2014/main" xmlns="" val="20000"/>
                    </a:ext>
                  </a:extLst>
                </a:gridCol>
                <a:gridCol w="3002416">
                  <a:extLst>
                    <a:ext uri="{9D8B030D-6E8A-4147-A177-3AD203B41FA5}">
                      <a16:colId xmlns:a16="http://schemas.microsoft.com/office/drawing/2014/main" xmlns="" val="20001"/>
                    </a:ext>
                  </a:extLst>
                </a:gridCol>
                <a:gridCol w="1150484">
                  <a:extLst>
                    <a:ext uri="{9D8B030D-6E8A-4147-A177-3AD203B41FA5}">
                      <a16:colId xmlns:a16="http://schemas.microsoft.com/office/drawing/2014/main" xmlns="" val="20002"/>
                    </a:ext>
                  </a:extLst>
                </a:gridCol>
                <a:gridCol w="1112384">
                  <a:extLst>
                    <a:ext uri="{9D8B030D-6E8A-4147-A177-3AD203B41FA5}">
                      <a16:colId xmlns:a16="http://schemas.microsoft.com/office/drawing/2014/main" xmlns="" val="20003"/>
                    </a:ext>
                  </a:extLst>
                </a:gridCol>
                <a:gridCol w="964066">
                  <a:extLst>
                    <a:ext uri="{9D8B030D-6E8A-4147-A177-3AD203B41FA5}">
                      <a16:colId xmlns:a16="http://schemas.microsoft.com/office/drawing/2014/main" xmlns="" val="20004"/>
                    </a:ext>
                  </a:extLst>
                </a:gridCol>
                <a:gridCol w="964066">
                  <a:extLst>
                    <a:ext uri="{9D8B030D-6E8A-4147-A177-3AD203B41FA5}">
                      <a16:colId xmlns:a16="http://schemas.microsoft.com/office/drawing/2014/main" xmlns="" val="20005"/>
                    </a:ext>
                  </a:extLst>
                </a:gridCol>
              </a:tblGrid>
              <a:tr h="381608">
                <a:tc>
                  <a:txBody>
                    <a:bodyPr/>
                    <a:lstStyle/>
                    <a:p>
                      <a:pPr algn="ctr"/>
                      <a:endParaRPr lang="en-US" sz="1500" dirty="0">
                        <a:solidFill>
                          <a:schemeClr val="tx1"/>
                        </a:solidFill>
                      </a:endParaRPr>
                    </a:p>
                  </a:txBody>
                  <a:tcPr marT="45729" marB="45729">
                    <a:lnB w="12700" cap="flat" cmpd="sng" algn="ctr">
                      <a:solidFill>
                        <a:schemeClr val="tx1"/>
                      </a:solidFill>
                      <a:prstDash val="solid"/>
                      <a:round/>
                      <a:headEnd type="none" w="med" len="med"/>
                      <a:tailEnd type="none" w="med" len="med"/>
                    </a:lnB>
                  </a:tcPr>
                </a:tc>
                <a:tc>
                  <a:txBody>
                    <a:bodyPr/>
                    <a:lstStyle/>
                    <a:p>
                      <a:pPr algn="ctr"/>
                      <a:r>
                        <a:rPr lang="en-US" sz="1500" b="1" dirty="0"/>
                        <a:t>Physiological Features</a:t>
                      </a:r>
                      <a:endParaRPr lang="en-US" sz="1500" b="1" dirty="0">
                        <a:solidFill>
                          <a:schemeClr val="tx1"/>
                        </a:solidFill>
                      </a:endParaRPr>
                    </a:p>
                  </a:txBody>
                  <a:tcPr marT="45729" marB="45729">
                    <a:lnB w="12700" cap="flat" cmpd="sng" algn="ctr">
                      <a:solidFill>
                        <a:schemeClr val="tx1"/>
                      </a:solidFill>
                      <a:prstDash val="solid"/>
                      <a:round/>
                      <a:headEnd type="none" w="med" len="med"/>
                      <a:tailEnd type="none" w="med" len="med"/>
                    </a:lnB>
                  </a:tcPr>
                </a:tc>
                <a:tc>
                  <a:txBody>
                    <a:bodyPr/>
                    <a:lstStyle/>
                    <a:p>
                      <a:pPr algn="ctr"/>
                      <a:r>
                        <a:rPr lang="en-US" sz="1500" b="1" dirty="0"/>
                        <a:t>Fed 3-pos</a:t>
                      </a:r>
                      <a:endParaRPr lang="en-US" sz="1500" b="1" dirty="0">
                        <a:solidFill>
                          <a:schemeClr val="tx1"/>
                        </a:solidFill>
                      </a:endParaRPr>
                    </a:p>
                  </a:txBody>
                  <a:tcPr marT="45729" marB="45729">
                    <a:lnB w="12700" cap="flat" cmpd="sng" algn="ctr">
                      <a:solidFill>
                        <a:schemeClr val="tx1"/>
                      </a:solidFill>
                      <a:prstDash val="solid"/>
                      <a:round/>
                      <a:headEnd type="none" w="med" len="med"/>
                      <a:tailEnd type="none" w="med" len="med"/>
                    </a:lnB>
                  </a:tcPr>
                </a:tc>
                <a:tc>
                  <a:txBody>
                    <a:bodyPr/>
                    <a:lstStyle/>
                    <a:p>
                      <a:pPr algn="ctr"/>
                      <a:r>
                        <a:rPr lang="en-US" sz="1500" b="1" dirty="0"/>
                        <a:t>Fed 7-pos</a:t>
                      </a:r>
                      <a:endParaRPr lang="en-US" sz="1500" b="1" dirty="0">
                        <a:solidFill>
                          <a:schemeClr val="tx1"/>
                        </a:solidFill>
                      </a:endParaRPr>
                    </a:p>
                  </a:txBody>
                  <a:tcPr marT="45729" marB="45729">
                    <a:lnB w="12700" cap="flat" cmpd="sng" algn="ctr">
                      <a:solidFill>
                        <a:schemeClr val="tx1"/>
                      </a:solidFill>
                      <a:prstDash val="solid"/>
                      <a:round/>
                      <a:headEnd type="none" w="med" len="med"/>
                      <a:tailEnd type="none" w="med" len="med"/>
                    </a:lnB>
                  </a:tcPr>
                </a:tc>
                <a:tc>
                  <a:txBody>
                    <a:bodyPr/>
                    <a:lstStyle/>
                    <a:p>
                      <a:pPr algn="ctr"/>
                      <a:r>
                        <a:rPr lang="en-US" sz="1500" b="1" dirty="0"/>
                        <a:t>Utah</a:t>
                      </a:r>
                      <a:endParaRPr lang="en-US" sz="1500" b="1" dirty="0">
                        <a:solidFill>
                          <a:schemeClr val="tx1"/>
                        </a:solidFill>
                      </a:endParaRPr>
                    </a:p>
                  </a:txBody>
                  <a:tcPr marT="45729" marB="45729">
                    <a:lnB w="12700" cap="flat" cmpd="sng" algn="ctr">
                      <a:solidFill>
                        <a:schemeClr val="tx1"/>
                      </a:solidFill>
                      <a:prstDash val="solid"/>
                      <a:round/>
                      <a:headEnd type="none" w="med" len="med"/>
                      <a:tailEnd type="none" w="med" len="med"/>
                    </a:lnB>
                  </a:tcPr>
                </a:tc>
                <a:tc>
                  <a:txBody>
                    <a:bodyPr/>
                    <a:lstStyle/>
                    <a:p>
                      <a:pPr algn="ctr"/>
                      <a:r>
                        <a:rPr lang="en-US" sz="1500" b="1" dirty="0"/>
                        <a:t>ESS</a:t>
                      </a:r>
                      <a:endParaRPr lang="en-US" sz="1500" b="1" dirty="0">
                        <a:solidFill>
                          <a:schemeClr val="tx1"/>
                        </a:solidFill>
                      </a:endParaRPr>
                    </a:p>
                  </a:txBody>
                  <a:tcPr marT="45729" marB="45729">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607457">
                <a:tc>
                  <a:txBody>
                    <a:bodyPr/>
                    <a:lstStyle/>
                    <a:p>
                      <a:pPr algn="l"/>
                      <a:r>
                        <a:rPr lang="en-US" sz="1700" b="1" dirty="0">
                          <a:solidFill>
                            <a:srgbClr val="0000FF"/>
                          </a:solidFill>
                        </a:rPr>
                        <a:t>Pneumo</a:t>
                      </a:r>
                    </a:p>
                  </a:txBody>
                  <a:tcPr marT="45729" marB="45729"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a:r>
                        <a:rPr lang="en-US" sz="1700" b="1" dirty="0">
                          <a:solidFill>
                            <a:srgbClr val="0000FF"/>
                          </a:solidFill>
                        </a:rPr>
                        <a:t>Apnea</a:t>
                      </a:r>
                    </a:p>
                  </a:txBody>
                  <a:tcPr marT="45729" marB="45729" anchor="ctr">
                    <a:lnT w="12700" cap="flat" cmpd="sng" algn="ctr">
                      <a:solidFill>
                        <a:schemeClr val="tx1"/>
                      </a:solidFill>
                      <a:prstDash val="solid"/>
                      <a:round/>
                      <a:headEnd type="none" w="med" len="med"/>
                      <a:tailEnd type="none" w="med" len="med"/>
                    </a:lnT>
                  </a:tcPr>
                </a:tc>
                <a:tc>
                  <a:txBody>
                    <a:bodyPr/>
                    <a:lstStyle/>
                    <a:p>
                      <a:pPr algn="ctr"/>
                      <a:r>
                        <a:rPr lang="en-US" sz="1800" b="1" dirty="0"/>
                        <a:t>X</a:t>
                      </a:r>
                    </a:p>
                  </a:txBody>
                  <a:tcPr marT="45729" marB="45729" anchor="ctr">
                    <a:lnT w="12700" cap="flat" cmpd="sng" algn="ctr">
                      <a:solidFill>
                        <a:schemeClr val="tx1"/>
                      </a:solidFill>
                      <a:prstDash val="solid"/>
                      <a:round/>
                      <a:headEnd type="none" w="med" len="med"/>
                      <a:tailEnd type="none" w="med" len="med"/>
                    </a:lnT>
                  </a:tcPr>
                </a:tc>
                <a:tc>
                  <a:txBody>
                    <a:bodyPr/>
                    <a:lstStyle/>
                    <a:p>
                      <a:pPr algn="ctr"/>
                      <a:r>
                        <a:rPr lang="en-US" sz="1800" b="1" dirty="0"/>
                        <a:t>X</a:t>
                      </a:r>
                    </a:p>
                  </a:txBody>
                  <a:tcPr marT="45729" marB="45729" anchor="ctr">
                    <a:lnT w="12700" cap="flat" cmpd="sng" algn="ctr">
                      <a:solidFill>
                        <a:schemeClr val="tx1"/>
                      </a:solidFill>
                      <a:prstDash val="solid"/>
                      <a:round/>
                      <a:headEnd type="none" w="med" len="med"/>
                      <a:tailEnd type="none" w="med" len="med"/>
                    </a:lnT>
                  </a:tcPr>
                </a:tc>
                <a:tc>
                  <a:txBody>
                    <a:bodyPr/>
                    <a:lstStyle/>
                    <a:p>
                      <a:pPr algn="ctr"/>
                      <a:r>
                        <a:rPr lang="en-US" sz="1800" b="1" dirty="0"/>
                        <a:t>X</a:t>
                      </a:r>
                    </a:p>
                  </a:txBody>
                  <a:tcPr marT="45729" marB="45729" anchor="ctr">
                    <a:lnT w="12700" cap="flat" cmpd="sng" algn="ctr">
                      <a:solidFill>
                        <a:schemeClr val="tx1"/>
                      </a:solidFill>
                      <a:prstDash val="solid"/>
                      <a:round/>
                      <a:headEnd type="none" w="med" len="med"/>
                      <a:tailEnd type="none" w="med" len="med"/>
                    </a:lnT>
                  </a:tcPr>
                </a:tc>
                <a:tc>
                  <a:txBody>
                    <a:bodyPr/>
                    <a:lstStyle/>
                    <a:p>
                      <a:pPr algn="ctr"/>
                      <a:r>
                        <a:rPr lang="en-US" sz="1800" b="1" dirty="0"/>
                        <a:t>X</a:t>
                      </a:r>
                    </a:p>
                  </a:txBody>
                  <a:tcPr marT="45729" marB="4572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1"/>
                  </a:ext>
                </a:extLst>
              </a:tr>
              <a:tr h="381608">
                <a:tc>
                  <a:txBody>
                    <a:bodyPr/>
                    <a:lstStyle/>
                    <a:p>
                      <a:pPr algn="l"/>
                      <a:endParaRPr lang="en-US" sz="1700" b="1" dirty="0">
                        <a:solidFill>
                          <a:srgbClr val="0000FF"/>
                        </a:solidFill>
                      </a:endParaRPr>
                    </a:p>
                  </a:txBody>
                  <a:tcPr marT="45729" marB="45729" anchor="ctr">
                    <a:lnL w="12700" cap="flat" cmpd="sng" algn="ctr">
                      <a:solidFill>
                        <a:schemeClr val="tx1"/>
                      </a:solidFill>
                      <a:prstDash val="solid"/>
                      <a:round/>
                      <a:headEnd type="none" w="med" len="med"/>
                      <a:tailEnd type="none" w="med" len="med"/>
                    </a:lnL>
                  </a:tcPr>
                </a:tc>
                <a:tc>
                  <a:txBody>
                    <a:bodyPr/>
                    <a:lstStyle/>
                    <a:p>
                      <a:pPr algn="l"/>
                      <a:r>
                        <a:rPr lang="en-US" sz="1700" b="1" dirty="0">
                          <a:solidFill>
                            <a:srgbClr val="0000FF"/>
                          </a:solidFill>
                        </a:rPr>
                        <a:t>Suppression</a:t>
                      </a:r>
                    </a:p>
                  </a:txBody>
                  <a:tcPr marT="45729" marB="45729" anchor="ctr"/>
                </a:tc>
                <a:tc>
                  <a:txBody>
                    <a:bodyPr/>
                    <a:lstStyle/>
                    <a:p>
                      <a:pPr algn="ctr"/>
                      <a:r>
                        <a:rPr lang="en-US" sz="1800" b="1" dirty="0"/>
                        <a:t>X</a:t>
                      </a:r>
                    </a:p>
                  </a:txBody>
                  <a:tcPr marT="45729" marB="45729" anchor="ctr"/>
                </a:tc>
                <a:tc>
                  <a:txBody>
                    <a:bodyPr/>
                    <a:lstStyle/>
                    <a:p>
                      <a:pPr algn="ctr"/>
                      <a:r>
                        <a:rPr lang="en-US" sz="1800" b="1" dirty="0"/>
                        <a:t>X</a:t>
                      </a:r>
                    </a:p>
                  </a:txBody>
                  <a:tcPr marT="45729" marB="45729" anchor="ctr"/>
                </a:tc>
                <a:tc rowSpan="2">
                  <a:txBody>
                    <a:bodyPr/>
                    <a:lstStyle/>
                    <a:p>
                      <a:pPr algn="ctr"/>
                      <a:r>
                        <a:rPr lang="en-US" sz="1800" b="1" dirty="0"/>
                        <a:t>X</a:t>
                      </a:r>
                    </a:p>
                  </a:txBody>
                  <a:tcPr marT="45729" marB="45729" anchor="ctr"/>
                </a:tc>
                <a:tc rowSpan="2">
                  <a:txBody>
                    <a:bodyPr/>
                    <a:lstStyle/>
                    <a:p>
                      <a:pPr algn="ctr"/>
                      <a:r>
                        <a:rPr lang="en-US" sz="1800" b="1" dirty="0"/>
                        <a:t>X</a:t>
                      </a:r>
                    </a:p>
                  </a:txBody>
                  <a:tcPr marT="45729" marB="45729"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2"/>
                  </a:ext>
                </a:extLst>
              </a:tr>
              <a:tr h="381608">
                <a:tc>
                  <a:txBody>
                    <a:bodyPr/>
                    <a:lstStyle/>
                    <a:p>
                      <a:pPr algn="l"/>
                      <a:endParaRPr lang="en-US" sz="1700" b="1" dirty="0">
                        <a:solidFill>
                          <a:srgbClr val="0000FF"/>
                        </a:solidFill>
                      </a:endParaRPr>
                    </a:p>
                  </a:txBody>
                  <a:tcPr marT="45729" marB="45729" anchor="ctr">
                    <a:lnL w="12700" cap="flat" cmpd="sng" algn="ctr">
                      <a:solidFill>
                        <a:schemeClr val="tx1"/>
                      </a:solidFill>
                      <a:prstDash val="solid"/>
                      <a:round/>
                      <a:headEnd type="none" w="med" len="med"/>
                      <a:tailEnd type="none" w="med" len="med"/>
                    </a:lnL>
                  </a:tcPr>
                </a:tc>
                <a:tc>
                  <a:txBody>
                    <a:bodyPr/>
                    <a:lstStyle/>
                    <a:p>
                      <a:pPr algn="l"/>
                      <a:r>
                        <a:rPr lang="en-US" sz="1700" b="1" dirty="0">
                          <a:solidFill>
                            <a:srgbClr val="0000FF"/>
                          </a:solidFill>
                        </a:rPr>
                        <a:t>Progressive Decrease</a:t>
                      </a:r>
                    </a:p>
                  </a:txBody>
                  <a:tcPr marT="45729" marB="45729" anchor="ctr"/>
                </a:tc>
                <a:tc>
                  <a:txBody>
                    <a:bodyPr/>
                    <a:lstStyle/>
                    <a:p>
                      <a:pPr algn="ctr"/>
                      <a:r>
                        <a:rPr lang="en-US" sz="1800" b="1" dirty="0"/>
                        <a:t>X</a:t>
                      </a:r>
                    </a:p>
                  </a:txBody>
                  <a:tcPr marT="45729" marB="45729" anchor="ctr"/>
                </a:tc>
                <a:tc>
                  <a:txBody>
                    <a:bodyPr/>
                    <a:lstStyle/>
                    <a:p>
                      <a:pPr algn="ctr"/>
                      <a:r>
                        <a:rPr lang="en-US" sz="1800" b="1" dirty="0"/>
                        <a:t>X</a:t>
                      </a:r>
                    </a:p>
                  </a:txBody>
                  <a:tcPr marT="45729" marB="45729" anchor="ct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xmlns="" val="10003"/>
                  </a:ext>
                </a:extLst>
              </a:tr>
              <a:tr h="381608">
                <a:tc>
                  <a:txBody>
                    <a:bodyPr/>
                    <a:lstStyle/>
                    <a:p>
                      <a:pPr algn="l"/>
                      <a:endParaRPr lang="en-US" sz="1700" b="1" dirty="0">
                        <a:solidFill>
                          <a:srgbClr val="0000FF"/>
                        </a:solidFill>
                      </a:endParaRPr>
                    </a:p>
                  </a:txBody>
                  <a:tcPr marT="45729" marB="45729" anchor="ctr">
                    <a:lnL w="12700" cap="flat" cmpd="sng" algn="ctr">
                      <a:solidFill>
                        <a:schemeClr val="tx1"/>
                      </a:solidFill>
                      <a:prstDash val="solid"/>
                      <a:round/>
                      <a:headEnd type="none" w="med" len="med"/>
                      <a:tailEnd type="none" w="med" len="med"/>
                    </a:lnL>
                  </a:tcPr>
                </a:tc>
                <a:tc>
                  <a:txBody>
                    <a:bodyPr/>
                    <a:lstStyle/>
                    <a:p>
                      <a:pPr algn="l"/>
                      <a:r>
                        <a:rPr lang="en-US" sz="1700" b="1" dirty="0">
                          <a:solidFill>
                            <a:srgbClr val="0000FF"/>
                          </a:solidFill>
                        </a:rPr>
                        <a:t>Decrease in Rate</a:t>
                      </a:r>
                    </a:p>
                  </a:txBody>
                  <a:tcPr marT="45729" marB="45729" anchor="ctr"/>
                </a:tc>
                <a:tc>
                  <a:txBody>
                    <a:bodyPr/>
                    <a:lstStyle/>
                    <a:p>
                      <a:pPr algn="ctr"/>
                      <a:r>
                        <a:rPr lang="en-US" sz="1800" b="1" dirty="0"/>
                        <a:t>X</a:t>
                      </a:r>
                    </a:p>
                  </a:txBody>
                  <a:tcPr marT="45729" marB="45729" anchor="ctr"/>
                </a:tc>
                <a:tc>
                  <a:txBody>
                    <a:bodyPr/>
                    <a:lstStyle/>
                    <a:p>
                      <a:pPr algn="ctr"/>
                      <a:r>
                        <a:rPr lang="en-US" sz="1800" b="1" dirty="0"/>
                        <a:t>X</a:t>
                      </a:r>
                    </a:p>
                  </a:txBody>
                  <a:tcPr marT="45729" marB="45729" anchor="ctr"/>
                </a:tc>
                <a:tc rowSpan="2">
                  <a:txBody>
                    <a:bodyPr/>
                    <a:lstStyle/>
                    <a:p>
                      <a:pPr algn="ctr"/>
                      <a:r>
                        <a:rPr lang="en-US" sz="1800" b="1" dirty="0"/>
                        <a:t>X</a:t>
                      </a:r>
                    </a:p>
                  </a:txBody>
                  <a:tcPr marT="45729" marB="45729" anchor="ctr"/>
                </a:tc>
                <a:tc rowSpan="2">
                  <a:txBody>
                    <a:bodyPr/>
                    <a:lstStyle/>
                    <a:p>
                      <a:pPr algn="ctr"/>
                      <a:r>
                        <a:rPr lang="en-US" sz="1800" b="1" dirty="0"/>
                        <a:t>X</a:t>
                      </a:r>
                    </a:p>
                  </a:txBody>
                  <a:tcPr marT="45729" marB="45729"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4"/>
                  </a:ext>
                </a:extLst>
              </a:tr>
              <a:tr h="381608">
                <a:tc>
                  <a:txBody>
                    <a:bodyPr/>
                    <a:lstStyle/>
                    <a:p>
                      <a:pPr algn="l"/>
                      <a:endParaRPr lang="en-US" sz="1700" b="1" dirty="0">
                        <a:solidFill>
                          <a:srgbClr val="0000FF"/>
                        </a:solidFill>
                      </a:endParaRPr>
                    </a:p>
                  </a:txBody>
                  <a:tcPr marT="45729" marB="45729" anchor="ctr">
                    <a:lnL w="12700" cap="flat" cmpd="sng" algn="ctr">
                      <a:solidFill>
                        <a:schemeClr val="tx1"/>
                      </a:solidFill>
                      <a:prstDash val="solid"/>
                      <a:round/>
                      <a:headEnd type="none" w="med" len="med"/>
                      <a:tailEnd type="none" w="med" len="med"/>
                    </a:lnL>
                  </a:tcPr>
                </a:tc>
                <a:tc>
                  <a:txBody>
                    <a:bodyPr/>
                    <a:lstStyle/>
                    <a:p>
                      <a:pPr algn="l"/>
                      <a:r>
                        <a:rPr lang="en-US" sz="1700" b="1" dirty="0">
                          <a:solidFill>
                            <a:srgbClr val="0000FF"/>
                          </a:solidFill>
                        </a:rPr>
                        <a:t>I/E Ratio</a:t>
                      </a:r>
                      <a:r>
                        <a:rPr lang="en-US" sz="1700" b="1" baseline="0" dirty="0">
                          <a:solidFill>
                            <a:srgbClr val="0000FF"/>
                          </a:solidFill>
                        </a:rPr>
                        <a:t> Change</a:t>
                      </a:r>
                      <a:endParaRPr lang="en-US" sz="1700" b="1" dirty="0">
                        <a:solidFill>
                          <a:srgbClr val="0000FF"/>
                        </a:solidFill>
                      </a:endParaRPr>
                    </a:p>
                  </a:txBody>
                  <a:tcPr marT="45729" marB="45729" anchor="ctr"/>
                </a:tc>
                <a:tc>
                  <a:txBody>
                    <a:bodyPr/>
                    <a:lstStyle/>
                    <a:p>
                      <a:pPr algn="ctr"/>
                      <a:r>
                        <a:rPr lang="en-US" sz="1800" b="1" dirty="0"/>
                        <a:t>X</a:t>
                      </a:r>
                    </a:p>
                  </a:txBody>
                  <a:tcPr marT="45729" marB="45729" anchor="ctr"/>
                </a:tc>
                <a:tc>
                  <a:txBody>
                    <a:bodyPr/>
                    <a:lstStyle/>
                    <a:p>
                      <a:pPr algn="ctr"/>
                      <a:r>
                        <a:rPr lang="en-US" sz="1800" b="1" dirty="0"/>
                        <a:t>X</a:t>
                      </a:r>
                    </a:p>
                  </a:txBody>
                  <a:tcPr marT="45729" marB="45729" anchor="ct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xmlns="" val="10005"/>
                  </a:ext>
                </a:extLst>
              </a:tr>
              <a:tr h="376825">
                <a:tc>
                  <a:txBody>
                    <a:bodyPr/>
                    <a:lstStyle/>
                    <a:p>
                      <a:pPr algn="l"/>
                      <a:endParaRPr lang="en-US" sz="1700" b="1" dirty="0">
                        <a:solidFill>
                          <a:srgbClr val="0000FF"/>
                        </a:solidFill>
                      </a:endParaRPr>
                    </a:p>
                  </a:txBody>
                  <a:tcPr marT="45729" marB="45729"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r>
                        <a:rPr lang="en-US" sz="1700" b="1" dirty="0">
                          <a:solidFill>
                            <a:srgbClr val="0000FF"/>
                          </a:solidFill>
                        </a:rPr>
                        <a:t>Temp. Baseline</a:t>
                      </a:r>
                      <a:r>
                        <a:rPr lang="en-US" sz="1700" b="1" baseline="0" dirty="0">
                          <a:solidFill>
                            <a:srgbClr val="0000FF"/>
                          </a:solidFill>
                        </a:rPr>
                        <a:t> Increase</a:t>
                      </a:r>
                      <a:endParaRPr lang="en-US" sz="1700" b="1" dirty="0">
                        <a:solidFill>
                          <a:srgbClr val="0000FF"/>
                        </a:solidFill>
                      </a:endParaRPr>
                    </a:p>
                  </a:txBody>
                  <a:tcPr marT="45729" marB="45729" anchor="ctr">
                    <a:lnB w="12700" cap="flat" cmpd="sng" algn="ctr">
                      <a:solidFill>
                        <a:schemeClr val="tx1"/>
                      </a:solidFill>
                      <a:prstDash val="solid"/>
                      <a:round/>
                      <a:headEnd type="none" w="med" len="med"/>
                      <a:tailEnd type="none" w="med" len="med"/>
                    </a:lnB>
                  </a:tcPr>
                </a:tc>
                <a:tc>
                  <a:txBody>
                    <a:bodyPr/>
                    <a:lstStyle/>
                    <a:p>
                      <a:pPr algn="ctr"/>
                      <a:r>
                        <a:rPr lang="en-US" sz="1800" b="1" dirty="0"/>
                        <a:t>X</a:t>
                      </a:r>
                    </a:p>
                  </a:txBody>
                  <a:tcPr marT="45729" marB="45729" anchor="ctr">
                    <a:lnB w="12700" cap="flat" cmpd="sng" algn="ctr">
                      <a:solidFill>
                        <a:schemeClr val="tx1"/>
                      </a:solidFill>
                      <a:prstDash val="solid"/>
                      <a:round/>
                      <a:headEnd type="none" w="med" len="med"/>
                      <a:tailEnd type="none" w="med" len="med"/>
                    </a:lnB>
                  </a:tcPr>
                </a:tc>
                <a:tc>
                  <a:txBody>
                    <a:bodyPr/>
                    <a:lstStyle/>
                    <a:p>
                      <a:pPr algn="ctr"/>
                      <a:r>
                        <a:rPr lang="en-US" sz="1800" b="1" dirty="0"/>
                        <a:t>X</a:t>
                      </a:r>
                    </a:p>
                  </a:txBody>
                  <a:tcPr marT="45729" marB="45729" anchor="ctr">
                    <a:lnB w="12700" cap="flat" cmpd="sng" algn="ctr">
                      <a:solidFill>
                        <a:schemeClr val="tx1"/>
                      </a:solidFill>
                      <a:prstDash val="solid"/>
                      <a:round/>
                      <a:headEnd type="none" w="med" len="med"/>
                      <a:tailEnd type="none" w="med" len="med"/>
                    </a:lnB>
                  </a:tcPr>
                </a:tc>
                <a:tc>
                  <a:txBody>
                    <a:bodyPr/>
                    <a:lstStyle/>
                    <a:p>
                      <a:pPr algn="ctr"/>
                      <a:r>
                        <a:rPr lang="en-US" sz="1800" b="1" dirty="0"/>
                        <a:t>X</a:t>
                      </a:r>
                    </a:p>
                  </a:txBody>
                  <a:tcPr marT="45729" marB="45729" anchor="ctr">
                    <a:lnB w="12700" cap="flat" cmpd="sng" algn="ctr">
                      <a:solidFill>
                        <a:schemeClr val="tx1"/>
                      </a:solidFill>
                      <a:prstDash val="solid"/>
                      <a:round/>
                      <a:headEnd type="none" w="med" len="med"/>
                      <a:tailEnd type="none" w="med" len="med"/>
                    </a:lnB>
                  </a:tcPr>
                </a:tc>
                <a:tc>
                  <a:txBody>
                    <a:bodyPr/>
                    <a:lstStyle/>
                    <a:p>
                      <a:pPr algn="ctr"/>
                      <a:r>
                        <a:rPr lang="en-US" sz="1800" b="1" dirty="0"/>
                        <a:t>X</a:t>
                      </a:r>
                    </a:p>
                  </a:txBody>
                  <a:tcPr marT="45729" marB="45729"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381608">
                <a:tc>
                  <a:txBody>
                    <a:bodyPr/>
                    <a:lstStyle/>
                    <a:p>
                      <a:pPr algn="l"/>
                      <a:r>
                        <a:rPr lang="en-US" sz="1800" b="1" dirty="0">
                          <a:solidFill>
                            <a:srgbClr val="008000"/>
                          </a:solidFill>
                        </a:rPr>
                        <a:t>EDA</a:t>
                      </a:r>
                    </a:p>
                  </a:txBody>
                  <a:tcPr marT="45729" marB="45729"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a:r>
                        <a:rPr lang="en-US" sz="1800" b="1" dirty="0">
                          <a:solidFill>
                            <a:srgbClr val="008000"/>
                          </a:solidFill>
                        </a:rPr>
                        <a:t>Amplitude</a:t>
                      </a:r>
                    </a:p>
                  </a:txBody>
                  <a:tcPr marT="45729" marB="45729" anchor="ctr">
                    <a:lnT w="12700" cap="flat" cmpd="sng" algn="ctr">
                      <a:solidFill>
                        <a:schemeClr val="tx1"/>
                      </a:solidFill>
                      <a:prstDash val="solid"/>
                      <a:round/>
                      <a:headEnd type="none" w="med" len="med"/>
                      <a:tailEnd type="none" w="med" len="med"/>
                    </a:lnT>
                  </a:tcPr>
                </a:tc>
                <a:tc>
                  <a:txBody>
                    <a:bodyPr/>
                    <a:lstStyle/>
                    <a:p>
                      <a:pPr algn="ctr"/>
                      <a:r>
                        <a:rPr lang="en-US" sz="1800" b="1" dirty="0"/>
                        <a:t>X</a:t>
                      </a:r>
                    </a:p>
                  </a:txBody>
                  <a:tcPr marT="45729" marB="45729" anchor="ctr">
                    <a:lnT w="12700" cap="flat" cmpd="sng" algn="ctr">
                      <a:solidFill>
                        <a:schemeClr val="tx1"/>
                      </a:solidFill>
                      <a:prstDash val="solid"/>
                      <a:round/>
                      <a:headEnd type="none" w="med" len="med"/>
                      <a:tailEnd type="none" w="med" len="med"/>
                    </a:lnT>
                  </a:tcPr>
                </a:tc>
                <a:tc>
                  <a:txBody>
                    <a:bodyPr/>
                    <a:lstStyle/>
                    <a:p>
                      <a:pPr algn="ctr"/>
                      <a:r>
                        <a:rPr lang="en-US" sz="1800" b="1" dirty="0"/>
                        <a:t>X</a:t>
                      </a:r>
                    </a:p>
                  </a:txBody>
                  <a:tcPr marT="45729" marB="45729" anchor="ctr">
                    <a:lnT w="12700" cap="flat" cmpd="sng" algn="ctr">
                      <a:solidFill>
                        <a:schemeClr val="tx1"/>
                      </a:solidFill>
                      <a:prstDash val="solid"/>
                      <a:round/>
                      <a:headEnd type="none" w="med" len="med"/>
                      <a:tailEnd type="none" w="med" len="med"/>
                    </a:lnT>
                  </a:tcPr>
                </a:tc>
                <a:tc>
                  <a:txBody>
                    <a:bodyPr/>
                    <a:lstStyle/>
                    <a:p>
                      <a:pPr algn="ctr"/>
                      <a:r>
                        <a:rPr lang="en-US" sz="1800" b="1" dirty="0"/>
                        <a:t>X</a:t>
                      </a:r>
                    </a:p>
                  </a:txBody>
                  <a:tcPr marT="45729" marB="45729" anchor="ctr">
                    <a:lnT w="12700" cap="flat" cmpd="sng" algn="ctr">
                      <a:solidFill>
                        <a:schemeClr val="tx1"/>
                      </a:solidFill>
                      <a:prstDash val="solid"/>
                      <a:round/>
                      <a:headEnd type="none" w="med" len="med"/>
                      <a:tailEnd type="none" w="med" len="med"/>
                    </a:lnT>
                  </a:tcPr>
                </a:tc>
                <a:tc>
                  <a:txBody>
                    <a:bodyPr/>
                    <a:lstStyle/>
                    <a:p>
                      <a:pPr algn="ctr"/>
                      <a:r>
                        <a:rPr lang="en-US" sz="1800" b="1" dirty="0"/>
                        <a:t>X</a:t>
                      </a:r>
                    </a:p>
                  </a:txBody>
                  <a:tcPr marT="45729" marB="4572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7"/>
                  </a:ext>
                </a:extLst>
              </a:tr>
              <a:tr h="381608">
                <a:tc>
                  <a:txBody>
                    <a:bodyPr/>
                    <a:lstStyle/>
                    <a:p>
                      <a:pPr algn="l"/>
                      <a:endParaRPr lang="en-US" sz="1800" b="1" dirty="0">
                        <a:solidFill>
                          <a:srgbClr val="008000"/>
                        </a:solidFill>
                      </a:endParaRPr>
                    </a:p>
                  </a:txBody>
                  <a:tcPr marT="45729" marB="45729" anchor="ctr">
                    <a:lnL w="12700" cap="flat" cmpd="sng" algn="ctr">
                      <a:solidFill>
                        <a:schemeClr val="tx1"/>
                      </a:solidFill>
                      <a:prstDash val="solid"/>
                      <a:round/>
                      <a:headEnd type="none" w="med" len="med"/>
                      <a:tailEnd type="none" w="med" len="med"/>
                    </a:lnL>
                  </a:tcPr>
                </a:tc>
                <a:tc>
                  <a:txBody>
                    <a:bodyPr/>
                    <a:lstStyle/>
                    <a:p>
                      <a:pPr algn="l"/>
                      <a:r>
                        <a:rPr lang="en-US" sz="1800" b="1" dirty="0">
                          <a:solidFill>
                            <a:srgbClr val="008000"/>
                          </a:solidFill>
                        </a:rPr>
                        <a:t>Complexity*</a:t>
                      </a:r>
                    </a:p>
                  </a:txBody>
                  <a:tcPr marT="45729" marB="45729" anchor="ctr"/>
                </a:tc>
                <a:tc>
                  <a:txBody>
                    <a:bodyPr/>
                    <a:lstStyle/>
                    <a:p>
                      <a:pPr algn="ctr"/>
                      <a:r>
                        <a:rPr lang="en-US" sz="1800" b="1" dirty="0"/>
                        <a:t>X</a:t>
                      </a:r>
                    </a:p>
                  </a:txBody>
                  <a:tcPr marT="45729" marB="45729" anchor="ctr"/>
                </a:tc>
                <a:tc>
                  <a:txBody>
                    <a:bodyPr/>
                    <a:lstStyle/>
                    <a:p>
                      <a:pPr algn="ctr"/>
                      <a:r>
                        <a:rPr lang="en-US" sz="1800" b="1" dirty="0"/>
                        <a:t>X</a:t>
                      </a:r>
                    </a:p>
                  </a:txBody>
                  <a:tcPr marT="45729" marB="45729" anchor="ctr"/>
                </a:tc>
                <a:tc>
                  <a:txBody>
                    <a:bodyPr/>
                    <a:lstStyle/>
                    <a:p>
                      <a:pPr algn="ctr"/>
                      <a:r>
                        <a:rPr lang="en-US" sz="1800" b="1" dirty="0"/>
                        <a:t>X</a:t>
                      </a:r>
                    </a:p>
                  </a:txBody>
                  <a:tcPr marT="45729" marB="45729" anchor="ctr">
                    <a:lnR w="12700" cap="flat" cmpd="sng" algn="ctr">
                      <a:solidFill>
                        <a:srgbClr val="FF0000"/>
                      </a:solidFill>
                      <a:prstDash val="solid"/>
                      <a:round/>
                      <a:headEnd type="none" w="med" len="med"/>
                      <a:tailEnd type="none" w="med" len="med"/>
                    </a:lnR>
                  </a:tcPr>
                </a:tc>
                <a:tc>
                  <a:txBody>
                    <a:bodyPr/>
                    <a:lstStyle/>
                    <a:p>
                      <a:pPr algn="ctr"/>
                      <a:endParaRPr lang="en-US" sz="1800" b="1" dirty="0"/>
                    </a:p>
                  </a:txBody>
                  <a:tcPr marT="45729" marB="45729" anchor="ctr">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8"/>
                  </a:ext>
                </a:extLst>
              </a:tr>
              <a:tr h="381608">
                <a:tc>
                  <a:txBody>
                    <a:bodyPr/>
                    <a:lstStyle/>
                    <a:p>
                      <a:pPr algn="l"/>
                      <a:endParaRPr lang="en-US" sz="1800" b="1" dirty="0">
                        <a:solidFill>
                          <a:srgbClr val="008000"/>
                        </a:solidFill>
                      </a:endParaRPr>
                    </a:p>
                  </a:txBody>
                  <a:tcPr marT="45729" marB="45729"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r>
                        <a:rPr lang="en-US" sz="1800" b="1" dirty="0">
                          <a:solidFill>
                            <a:srgbClr val="008000"/>
                          </a:solidFill>
                        </a:rPr>
                        <a:t>Duration*</a:t>
                      </a:r>
                    </a:p>
                  </a:txBody>
                  <a:tcPr marT="45729" marB="45729" anchor="ctr">
                    <a:lnB w="12700" cap="flat" cmpd="sng" algn="ctr">
                      <a:solidFill>
                        <a:schemeClr val="tx1"/>
                      </a:solidFill>
                      <a:prstDash val="solid"/>
                      <a:round/>
                      <a:headEnd type="none" w="med" len="med"/>
                      <a:tailEnd type="none" w="med" len="med"/>
                    </a:lnB>
                  </a:tcPr>
                </a:tc>
                <a:tc>
                  <a:txBody>
                    <a:bodyPr/>
                    <a:lstStyle/>
                    <a:p>
                      <a:pPr algn="ctr"/>
                      <a:r>
                        <a:rPr lang="en-US" sz="1800" b="1" dirty="0"/>
                        <a:t>X</a:t>
                      </a:r>
                    </a:p>
                  </a:txBody>
                  <a:tcPr marT="45729" marB="45729" anchor="ctr">
                    <a:lnB w="12700" cap="flat" cmpd="sng" algn="ctr">
                      <a:solidFill>
                        <a:schemeClr val="tx1"/>
                      </a:solidFill>
                      <a:prstDash val="solid"/>
                      <a:round/>
                      <a:headEnd type="none" w="med" len="med"/>
                      <a:tailEnd type="none" w="med" len="med"/>
                    </a:lnB>
                  </a:tcPr>
                </a:tc>
                <a:tc>
                  <a:txBody>
                    <a:bodyPr/>
                    <a:lstStyle/>
                    <a:p>
                      <a:pPr algn="ctr"/>
                      <a:r>
                        <a:rPr lang="en-US" sz="1800" b="1" dirty="0"/>
                        <a:t>X</a:t>
                      </a:r>
                    </a:p>
                  </a:txBody>
                  <a:tcPr marT="45729" marB="45729" anchor="ctr">
                    <a:lnB w="12700" cap="flat" cmpd="sng" algn="ctr">
                      <a:solidFill>
                        <a:schemeClr val="tx1"/>
                      </a:solidFill>
                      <a:prstDash val="solid"/>
                      <a:round/>
                      <a:headEnd type="none" w="med" len="med"/>
                      <a:tailEnd type="none" w="med" len="med"/>
                    </a:lnB>
                  </a:tcPr>
                </a:tc>
                <a:tc>
                  <a:txBody>
                    <a:bodyPr/>
                    <a:lstStyle/>
                    <a:p>
                      <a:pPr algn="ctr"/>
                      <a:r>
                        <a:rPr lang="en-US" sz="1800" b="1" dirty="0"/>
                        <a:t>X</a:t>
                      </a:r>
                    </a:p>
                  </a:txBody>
                  <a:tcPr marT="45729" marB="45729" anchor="ctr">
                    <a:lnR w="12700" cap="flat" cmpd="sng" algn="ctr">
                      <a:solidFill>
                        <a:srgbClr val="FF0000"/>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US" sz="1800" b="1" dirty="0"/>
                    </a:p>
                  </a:txBody>
                  <a:tcPr marT="45729" marB="45729" anchor="ctr">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381608">
                <a:tc>
                  <a:txBody>
                    <a:bodyPr/>
                    <a:lstStyle/>
                    <a:p>
                      <a:pPr algn="l"/>
                      <a:r>
                        <a:rPr lang="en-US" sz="1800" b="1" dirty="0">
                          <a:solidFill>
                            <a:srgbClr val="FF0000"/>
                          </a:solidFill>
                        </a:rPr>
                        <a:t>Cardio</a:t>
                      </a:r>
                    </a:p>
                  </a:txBody>
                  <a:tcPr marT="45729" marB="45729"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a:r>
                        <a:rPr lang="en-US" sz="1800" b="1" dirty="0">
                          <a:solidFill>
                            <a:srgbClr val="FF0000"/>
                          </a:solidFill>
                        </a:rPr>
                        <a:t>Baseline Arousal</a:t>
                      </a:r>
                    </a:p>
                  </a:txBody>
                  <a:tcPr marT="45729" marB="45729" anchor="ctr">
                    <a:lnT w="12700" cap="flat" cmpd="sng" algn="ctr">
                      <a:solidFill>
                        <a:schemeClr val="tx1"/>
                      </a:solidFill>
                      <a:prstDash val="solid"/>
                      <a:round/>
                      <a:headEnd type="none" w="med" len="med"/>
                      <a:tailEnd type="none" w="med" len="med"/>
                    </a:lnT>
                  </a:tcPr>
                </a:tc>
                <a:tc>
                  <a:txBody>
                    <a:bodyPr/>
                    <a:lstStyle/>
                    <a:p>
                      <a:pPr algn="ctr"/>
                      <a:r>
                        <a:rPr lang="en-US" sz="1800" b="1" dirty="0"/>
                        <a:t>X</a:t>
                      </a:r>
                    </a:p>
                  </a:txBody>
                  <a:tcPr marT="45729" marB="45729" anchor="ctr">
                    <a:lnT w="12700" cap="flat" cmpd="sng" algn="ctr">
                      <a:solidFill>
                        <a:schemeClr val="tx1"/>
                      </a:solidFill>
                      <a:prstDash val="solid"/>
                      <a:round/>
                      <a:headEnd type="none" w="med" len="med"/>
                      <a:tailEnd type="none" w="med" len="med"/>
                    </a:lnT>
                  </a:tcPr>
                </a:tc>
                <a:tc>
                  <a:txBody>
                    <a:bodyPr/>
                    <a:lstStyle/>
                    <a:p>
                      <a:pPr algn="ctr"/>
                      <a:r>
                        <a:rPr lang="en-US" sz="1800" b="1" dirty="0"/>
                        <a:t>X</a:t>
                      </a:r>
                    </a:p>
                  </a:txBody>
                  <a:tcPr marT="45729" marB="45729" anchor="ctr">
                    <a:lnT w="12700" cap="flat" cmpd="sng" algn="ctr">
                      <a:solidFill>
                        <a:schemeClr val="tx1"/>
                      </a:solidFill>
                      <a:prstDash val="solid"/>
                      <a:round/>
                      <a:headEnd type="none" w="med" len="med"/>
                      <a:tailEnd type="none" w="med" len="med"/>
                    </a:lnT>
                  </a:tcPr>
                </a:tc>
                <a:tc>
                  <a:txBody>
                    <a:bodyPr/>
                    <a:lstStyle/>
                    <a:p>
                      <a:pPr algn="ctr"/>
                      <a:r>
                        <a:rPr lang="en-US" sz="1800" b="1" dirty="0"/>
                        <a:t>X</a:t>
                      </a:r>
                    </a:p>
                  </a:txBody>
                  <a:tcPr marT="45729" marB="45729" anchor="ctr">
                    <a:lnT w="12700" cap="flat" cmpd="sng" algn="ctr">
                      <a:solidFill>
                        <a:schemeClr val="tx1"/>
                      </a:solidFill>
                      <a:prstDash val="solid"/>
                      <a:round/>
                      <a:headEnd type="none" w="med" len="med"/>
                      <a:tailEnd type="none" w="med" len="med"/>
                    </a:lnT>
                  </a:tcPr>
                </a:tc>
                <a:tc>
                  <a:txBody>
                    <a:bodyPr/>
                    <a:lstStyle/>
                    <a:p>
                      <a:pPr algn="ctr"/>
                      <a:r>
                        <a:rPr lang="en-US" sz="1800" b="1" dirty="0"/>
                        <a:t>X</a:t>
                      </a:r>
                    </a:p>
                  </a:txBody>
                  <a:tcPr marT="45729" marB="4572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10"/>
                  </a:ext>
                </a:extLst>
              </a:tr>
              <a:tr h="381608">
                <a:tc>
                  <a:txBody>
                    <a:bodyPr/>
                    <a:lstStyle/>
                    <a:p>
                      <a:pPr algn="l"/>
                      <a:endParaRPr lang="en-US" sz="1800" b="1" dirty="0">
                        <a:solidFill>
                          <a:srgbClr val="FF0000"/>
                        </a:solidFill>
                      </a:endParaRPr>
                    </a:p>
                  </a:txBody>
                  <a:tcPr marT="45729" marB="45729" anchor="ctr">
                    <a:lnL w="12700" cap="flat" cmpd="sng" algn="ctr">
                      <a:solidFill>
                        <a:schemeClr val="tx1"/>
                      </a:solidFill>
                      <a:prstDash val="solid"/>
                      <a:round/>
                      <a:headEnd type="none" w="med" len="med"/>
                      <a:tailEnd type="none" w="med" len="med"/>
                    </a:lnL>
                  </a:tcPr>
                </a:tc>
                <a:tc>
                  <a:txBody>
                    <a:bodyPr/>
                    <a:lstStyle/>
                    <a:p>
                      <a:pPr algn="l"/>
                      <a:r>
                        <a:rPr lang="en-US" sz="1800" b="1" dirty="0">
                          <a:solidFill>
                            <a:srgbClr val="FF0000"/>
                          </a:solidFill>
                        </a:rPr>
                        <a:t>Duration</a:t>
                      </a:r>
                    </a:p>
                  </a:txBody>
                  <a:tcPr marT="45729" marB="45729" anchor="ctr"/>
                </a:tc>
                <a:tc>
                  <a:txBody>
                    <a:bodyPr/>
                    <a:lstStyle/>
                    <a:p>
                      <a:pPr algn="ctr"/>
                      <a:r>
                        <a:rPr lang="en-US" sz="1800" b="1" dirty="0"/>
                        <a:t>X</a:t>
                      </a:r>
                    </a:p>
                  </a:txBody>
                  <a:tcPr marT="45729" marB="45729" anchor="ctr"/>
                </a:tc>
                <a:tc>
                  <a:txBody>
                    <a:bodyPr/>
                    <a:lstStyle/>
                    <a:p>
                      <a:pPr algn="ctr"/>
                      <a:r>
                        <a:rPr lang="en-US" sz="1800" b="1" dirty="0"/>
                        <a:t>X</a:t>
                      </a:r>
                    </a:p>
                  </a:txBody>
                  <a:tcPr marT="45729" marB="45729" anchor="ctr"/>
                </a:tc>
                <a:tc>
                  <a:txBody>
                    <a:bodyPr/>
                    <a:lstStyle/>
                    <a:p>
                      <a:pPr algn="ctr"/>
                      <a:r>
                        <a:rPr lang="en-US" sz="1800" b="1" dirty="0"/>
                        <a:t>X</a:t>
                      </a:r>
                    </a:p>
                  </a:txBody>
                  <a:tcPr marT="45729" marB="45729" anchor="ctr">
                    <a:lnR w="12700" cap="flat" cmpd="sng" algn="ctr">
                      <a:solidFill>
                        <a:srgbClr val="FF0000"/>
                      </a:solidFill>
                      <a:prstDash val="solid"/>
                      <a:round/>
                      <a:headEnd type="none" w="med" len="med"/>
                      <a:tailEnd type="none" w="med" len="med"/>
                    </a:lnR>
                    <a:lnB w="12700" cap="flat" cmpd="sng" algn="ctr">
                      <a:solidFill>
                        <a:srgbClr val="FF0000"/>
                      </a:solidFill>
                      <a:prstDash val="solid"/>
                      <a:round/>
                      <a:headEnd type="none" w="med" len="med"/>
                      <a:tailEnd type="none" w="med" len="med"/>
                    </a:lnB>
                  </a:tcPr>
                </a:tc>
                <a:tc>
                  <a:txBody>
                    <a:bodyPr/>
                    <a:lstStyle/>
                    <a:p>
                      <a:pPr algn="ctr"/>
                      <a:endParaRPr lang="en-US" sz="1800" b="1" dirty="0"/>
                    </a:p>
                  </a:txBody>
                  <a:tcPr marT="45729" marB="45729" anchor="ctr">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11"/>
                  </a:ext>
                </a:extLst>
              </a:tr>
              <a:tr h="381608">
                <a:tc>
                  <a:txBody>
                    <a:bodyPr/>
                    <a:lstStyle/>
                    <a:p>
                      <a:pPr algn="l"/>
                      <a:endParaRPr lang="en-US" sz="1800" b="1" dirty="0">
                        <a:solidFill>
                          <a:srgbClr val="FF0000"/>
                        </a:solidFill>
                      </a:endParaRPr>
                    </a:p>
                  </a:txBody>
                  <a:tcPr marT="45729" marB="45729"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r>
                        <a:rPr lang="en-US" sz="1800" b="1" dirty="0">
                          <a:solidFill>
                            <a:srgbClr val="FF0000"/>
                          </a:solidFill>
                        </a:rPr>
                        <a:t>Rate</a:t>
                      </a:r>
                      <a:r>
                        <a:rPr lang="en-US" sz="1800" b="1" baseline="0" dirty="0">
                          <a:solidFill>
                            <a:srgbClr val="FF0000"/>
                          </a:solidFill>
                        </a:rPr>
                        <a:t> Decrease</a:t>
                      </a:r>
                      <a:endParaRPr lang="en-US" sz="1800" b="1" dirty="0">
                        <a:solidFill>
                          <a:srgbClr val="FF0000"/>
                        </a:solidFill>
                      </a:endParaRPr>
                    </a:p>
                  </a:txBody>
                  <a:tcPr marT="45729" marB="45729" anchor="ctr">
                    <a:lnB w="12700" cap="flat" cmpd="sng" algn="ctr">
                      <a:solidFill>
                        <a:schemeClr val="tx1"/>
                      </a:solidFill>
                      <a:prstDash val="solid"/>
                      <a:round/>
                      <a:headEnd type="none" w="med" len="med"/>
                      <a:tailEnd type="none" w="med" len="med"/>
                    </a:lnB>
                  </a:tcPr>
                </a:tc>
                <a:tc>
                  <a:txBody>
                    <a:bodyPr/>
                    <a:lstStyle/>
                    <a:p>
                      <a:pPr algn="ctr"/>
                      <a:r>
                        <a:rPr lang="en-US" sz="1800" b="1" dirty="0"/>
                        <a:t>X</a:t>
                      </a:r>
                    </a:p>
                  </a:txBody>
                  <a:tcPr marT="45729" marB="45729" anchor="ctr">
                    <a:lnB w="12700" cap="flat" cmpd="sng" algn="ctr">
                      <a:solidFill>
                        <a:schemeClr val="tx1"/>
                      </a:solidFill>
                      <a:prstDash val="solid"/>
                      <a:round/>
                      <a:headEnd type="none" w="med" len="med"/>
                      <a:tailEnd type="none" w="med" len="med"/>
                    </a:lnB>
                  </a:tcPr>
                </a:tc>
                <a:tc>
                  <a:txBody>
                    <a:bodyPr/>
                    <a:lstStyle/>
                    <a:p>
                      <a:pPr algn="ctr"/>
                      <a:r>
                        <a:rPr lang="en-US" sz="1800" b="1" dirty="0"/>
                        <a:t>X</a:t>
                      </a:r>
                    </a:p>
                  </a:txBody>
                  <a:tcPr marT="45729" marB="45729" anchor="ctr">
                    <a:lnR w="12700" cap="flat" cmpd="sng" algn="ctr">
                      <a:solidFill>
                        <a:srgbClr val="FF0000"/>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US" sz="1800" b="1" dirty="0"/>
                    </a:p>
                  </a:txBody>
                  <a:tcPr marT="45729" marB="45729"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dirty="0"/>
                    </a:p>
                  </a:txBody>
                  <a:tcPr marT="45729" marB="45729"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2"/>
                  </a:ext>
                </a:extLst>
              </a:tr>
              <a:tr h="381608">
                <a:tc>
                  <a:txBody>
                    <a:bodyPr/>
                    <a:lstStyle/>
                    <a:p>
                      <a:pPr algn="l"/>
                      <a:r>
                        <a:rPr lang="en-US" sz="1800" b="1" dirty="0">
                          <a:solidFill>
                            <a:srgbClr val="C00000"/>
                          </a:solidFill>
                        </a:rPr>
                        <a:t>FPA</a:t>
                      </a:r>
                    </a:p>
                  </a:txBody>
                  <a:tcPr marT="45729" marB="45729"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a:r>
                        <a:rPr lang="en-US" sz="1800" b="1" dirty="0">
                          <a:solidFill>
                            <a:srgbClr val="C00000"/>
                          </a:solidFill>
                        </a:rPr>
                        <a:t>Constriction</a:t>
                      </a:r>
                      <a:r>
                        <a:rPr lang="en-US" sz="1800" b="1" baseline="0" dirty="0">
                          <a:solidFill>
                            <a:srgbClr val="C00000"/>
                          </a:solidFill>
                        </a:rPr>
                        <a:t> of Amplitude</a:t>
                      </a:r>
                      <a:endParaRPr lang="en-US" sz="1800" b="1" dirty="0">
                        <a:solidFill>
                          <a:srgbClr val="C00000"/>
                        </a:solidFill>
                      </a:endParaRPr>
                    </a:p>
                  </a:txBody>
                  <a:tcPr marT="45729" marB="45729" anchor="ctr">
                    <a:lnT w="12700" cap="flat" cmpd="sng" algn="ctr">
                      <a:solidFill>
                        <a:schemeClr val="tx1"/>
                      </a:solidFill>
                      <a:prstDash val="solid"/>
                      <a:round/>
                      <a:headEnd type="none" w="med" len="med"/>
                      <a:tailEnd type="none" w="med" len="med"/>
                    </a:lnT>
                  </a:tcPr>
                </a:tc>
                <a:tc>
                  <a:txBody>
                    <a:bodyPr/>
                    <a:lstStyle/>
                    <a:p>
                      <a:pPr algn="ctr"/>
                      <a:r>
                        <a:rPr lang="en-US" sz="1800" b="1" dirty="0">
                          <a:solidFill>
                            <a:srgbClr val="C00000"/>
                          </a:solidFill>
                        </a:rPr>
                        <a:t>Soon</a:t>
                      </a:r>
                    </a:p>
                  </a:txBody>
                  <a:tcPr marT="45729" marB="45729" anchor="ctr">
                    <a:lnT w="12700" cap="flat" cmpd="sng" algn="ctr">
                      <a:solidFill>
                        <a:schemeClr val="tx1"/>
                      </a:solidFill>
                      <a:prstDash val="solid"/>
                      <a:round/>
                      <a:headEnd type="none" w="med" len="med"/>
                      <a:tailEnd type="none" w="med" len="med"/>
                    </a:lnT>
                  </a:tcPr>
                </a:tc>
                <a:tc>
                  <a:txBody>
                    <a:bodyPr/>
                    <a:lstStyle/>
                    <a:p>
                      <a:pPr algn="ctr"/>
                      <a:r>
                        <a:rPr lang="en-US" sz="1800" b="1" dirty="0">
                          <a:solidFill>
                            <a:srgbClr val="C00000"/>
                          </a:solidFill>
                        </a:rPr>
                        <a:t>Soon</a:t>
                      </a:r>
                    </a:p>
                  </a:txBody>
                  <a:tcPr marT="45729" marB="45729"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800" b="1" dirty="0">
                          <a:solidFill>
                            <a:srgbClr val="C00000"/>
                          </a:solidFill>
                        </a:rPr>
                        <a:t>X</a:t>
                      </a:r>
                    </a:p>
                  </a:txBody>
                  <a:tcPr marT="45729" marB="457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C00000"/>
                          </a:solidFill>
                        </a:rPr>
                        <a:t>X</a:t>
                      </a:r>
                    </a:p>
                  </a:txBody>
                  <a:tcPr marT="45729" marB="457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3"/>
                  </a:ext>
                </a:extLst>
              </a:tr>
              <a:tr h="381608">
                <a:tc>
                  <a:txBody>
                    <a:bodyPr/>
                    <a:lstStyle/>
                    <a:p>
                      <a:pPr algn="l"/>
                      <a:endParaRPr lang="en-US" sz="1800" b="1" dirty="0">
                        <a:solidFill>
                          <a:srgbClr val="C00000"/>
                        </a:solidFill>
                      </a:endParaRPr>
                    </a:p>
                  </a:txBody>
                  <a:tcPr marT="45729" marB="45729"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r>
                        <a:rPr lang="en-US" sz="1800" b="1" dirty="0">
                          <a:solidFill>
                            <a:srgbClr val="C00000"/>
                          </a:solidFill>
                        </a:rPr>
                        <a:t>Duration</a:t>
                      </a:r>
                    </a:p>
                  </a:txBody>
                  <a:tcPr marT="45729" marB="45729" anchor="ctr">
                    <a:lnB w="12700" cap="flat" cmpd="sng" algn="ctr">
                      <a:solidFill>
                        <a:schemeClr val="tx1"/>
                      </a:solidFill>
                      <a:prstDash val="solid"/>
                      <a:round/>
                      <a:headEnd type="none" w="med" len="med"/>
                      <a:tailEnd type="none" w="med" len="med"/>
                    </a:lnB>
                  </a:tcPr>
                </a:tc>
                <a:tc>
                  <a:txBody>
                    <a:bodyPr/>
                    <a:lstStyle/>
                    <a:p>
                      <a:pPr algn="ctr"/>
                      <a:r>
                        <a:rPr lang="en-US" sz="1800" b="1" dirty="0">
                          <a:solidFill>
                            <a:srgbClr val="C00000"/>
                          </a:solidFill>
                        </a:rPr>
                        <a:t>Soon</a:t>
                      </a:r>
                    </a:p>
                  </a:txBody>
                  <a:tcPr marT="45729" marB="45729" anchor="ctr">
                    <a:lnB w="12700" cap="flat" cmpd="sng" algn="ctr">
                      <a:solidFill>
                        <a:schemeClr val="tx1"/>
                      </a:solidFill>
                      <a:prstDash val="solid"/>
                      <a:round/>
                      <a:headEnd type="none" w="med" len="med"/>
                      <a:tailEnd type="none" w="med" len="med"/>
                    </a:lnB>
                  </a:tcPr>
                </a:tc>
                <a:tc>
                  <a:txBody>
                    <a:bodyPr/>
                    <a:lstStyle/>
                    <a:p>
                      <a:pPr algn="ctr"/>
                      <a:r>
                        <a:rPr lang="en-US" sz="1800" b="1" dirty="0">
                          <a:solidFill>
                            <a:srgbClr val="C00000"/>
                          </a:solidFill>
                        </a:rPr>
                        <a:t>Soon</a:t>
                      </a:r>
                    </a:p>
                  </a:txBody>
                  <a:tcPr marT="45729" marB="45729" anchor="ct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800" b="1" dirty="0">
                          <a:solidFill>
                            <a:srgbClr val="C00000"/>
                          </a:solidFill>
                        </a:rPr>
                        <a:t>X</a:t>
                      </a:r>
                    </a:p>
                  </a:txBody>
                  <a:tcPr marT="45729" marB="457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a:solidFill>
                            <a:srgbClr val="C00000"/>
                          </a:solidFill>
                        </a:rPr>
                        <a:t>X</a:t>
                      </a:r>
                    </a:p>
                  </a:txBody>
                  <a:tcPr marT="45729" marB="457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4"/>
                  </a:ext>
                </a:extLst>
              </a:tr>
            </a:tbl>
          </a:graphicData>
        </a:graphic>
      </p:graphicFrame>
      <p:sp>
        <p:nvSpPr>
          <p:cNvPr id="41083"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latin typeface="Calibri" pitchFamily="34" charset="0"/>
              </a:rPr>
              <a:t>Lieguy@gmail.com</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482600"/>
            <a:ext cx="8229600" cy="990600"/>
          </a:xfrm>
        </p:spPr>
        <p:txBody>
          <a:bodyPr/>
          <a:lstStyle/>
          <a:p>
            <a:pPr algn="ctr" eaLnBrk="1" fontAlgn="auto" hangingPunct="1">
              <a:spcAft>
                <a:spcPts val="0"/>
              </a:spcAft>
              <a:defRPr/>
            </a:pPr>
            <a:r>
              <a:rPr lang="en-US" dirty="0"/>
              <a:t>PRIMARY FEATURES</a:t>
            </a:r>
          </a:p>
        </p:txBody>
      </p:sp>
      <p:sp>
        <p:nvSpPr>
          <p:cNvPr id="9" name="Content Placeholder 8"/>
          <p:cNvSpPr>
            <a:spLocks noGrp="1"/>
          </p:cNvSpPr>
          <p:nvPr>
            <p:ph idx="1"/>
          </p:nvPr>
        </p:nvSpPr>
        <p:spPr>
          <a:xfrm>
            <a:off x="990600" y="1600200"/>
            <a:ext cx="7848600" cy="4876800"/>
          </a:xfrm>
        </p:spPr>
        <p:txBody>
          <a:bodyPr rtlCol="0">
            <a:normAutofit fontScale="85000" lnSpcReduction="10000"/>
          </a:bodyPr>
          <a:lstStyle/>
          <a:p>
            <a:pPr marL="342830" indent="-342830" defTabSz="914212" eaLnBrk="1" fontAlgn="auto" hangingPunct="1">
              <a:spcBef>
                <a:spcPts val="0"/>
              </a:spcBef>
              <a:spcAft>
                <a:spcPts val="0"/>
              </a:spcAft>
              <a:buFont typeface="Arial" panose="020B0604020202020204" pitchFamily="34" charset="0"/>
              <a:buChar char="•"/>
              <a:defRPr/>
            </a:pPr>
            <a:r>
              <a:rPr lang="en-US" b="1" dirty="0">
                <a:solidFill>
                  <a:srgbClr val="0000FF"/>
                </a:solidFill>
              </a:rPr>
              <a:t>Respiration </a:t>
            </a:r>
            <a:r>
              <a:rPr lang="en-US" dirty="0"/>
              <a:t>- Reduction in respiratory activity (suppression) </a:t>
            </a:r>
          </a:p>
          <a:p>
            <a:pPr marL="0" indent="0" defTabSz="914212" eaLnBrk="1" fontAlgn="auto" hangingPunct="1">
              <a:spcBef>
                <a:spcPts val="0"/>
              </a:spcBef>
              <a:spcAft>
                <a:spcPts val="0"/>
              </a:spcAft>
              <a:buFont typeface="Arial" panose="020B0604020202020204" pitchFamily="34" charset="0"/>
              <a:buNone/>
              <a:defRPr/>
            </a:pPr>
            <a:endParaRPr lang="en-US" dirty="0"/>
          </a:p>
          <a:p>
            <a:pPr marL="342830" indent="-342830" defTabSz="914212" eaLnBrk="1" fontAlgn="auto" hangingPunct="1">
              <a:spcBef>
                <a:spcPts val="0"/>
              </a:spcBef>
              <a:spcAft>
                <a:spcPts val="0"/>
              </a:spcAft>
              <a:buFont typeface="Arial" panose="020B0604020202020204" pitchFamily="34" charset="0"/>
              <a:buChar char="•"/>
              <a:defRPr/>
            </a:pPr>
            <a:r>
              <a:rPr lang="en-US" b="1" dirty="0">
                <a:solidFill>
                  <a:srgbClr val="008000"/>
                </a:solidFill>
              </a:rPr>
              <a:t>Electrodermal Activity (EDA</a:t>
            </a:r>
            <a:r>
              <a:rPr lang="en-US" dirty="0">
                <a:solidFill>
                  <a:srgbClr val="008000"/>
                </a:solidFill>
              </a:rPr>
              <a:t>)</a:t>
            </a:r>
            <a:r>
              <a:rPr lang="en-US" dirty="0"/>
              <a:t>- increase in skin conductance (or decrease in resistance) response amplitude</a:t>
            </a:r>
          </a:p>
          <a:p>
            <a:pPr marL="0" indent="0" defTabSz="914212" eaLnBrk="1" fontAlgn="auto" hangingPunct="1">
              <a:spcBef>
                <a:spcPts val="0"/>
              </a:spcBef>
              <a:spcAft>
                <a:spcPts val="0"/>
              </a:spcAft>
              <a:buFont typeface="Arial" panose="020B0604020202020204" pitchFamily="34" charset="0"/>
              <a:buNone/>
              <a:defRPr/>
            </a:pPr>
            <a:endParaRPr lang="en-US" dirty="0"/>
          </a:p>
          <a:p>
            <a:pPr marL="342830" indent="-342830" defTabSz="914212" eaLnBrk="1" fontAlgn="auto" hangingPunct="1">
              <a:spcBef>
                <a:spcPts val="0"/>
              </a:spcBef>
              <a:spcAft>
                <a:spcPts val="0"/>
              </a:spcAft>
              <a:buFont typeface="Arial" panose="020B0604020202020204" pitchFamily="34" charset="0"/>
              <a:buChar char="•"/>
              <a:defRPr/>
            </a:pPr>
            <a:r>
              <a:rPr lang="en-US" b="1" dirty="0">
                <a:solidFill>
                  <a:srgbClr val="FF0000"/>
                </a:solidFill>
              </a:rPr>
              <a:t>Blood Pressure </a:t>
            </a:r>
            <a:r>
              <a:rPr lang="en-US" dirty="0"/>
              <a:t>- rise in relative blood pressure baseline</a:t>
            </a:r>
            <a:br>
              <a:rPr lang="en-US" dirty="0"/>
            </a:br>
            <a:endParaRPr lang="en-US" dirty="0"/>
          </a:p>
          <a:p>
            <a:pPr marL="342900" indent="-342900" eaLnBrk="1" fontAlgn="auto" hangingPunct="1">
              <a:spcAft>
                <a:spcPts val="0"/>
              </a:spcAft>
              <a:buFont typeface="Arial" panose="020B0604020202020204" pitchFamily="34" charset="0"/>
              <a:buChar char="•"/>
              <a:defRPr/>
            </a:pPr>
            <a:r>
              <a:rPr lang="en-US" b="1" dirty="0">
                <a:solidFill>
                  <a:srgbClr val="C00000"/>
                </a:solidFill>
              </a:rPr>
              <a:t>Finger Pulse Amplitude (FPA)</a:t>
            </a:r>
            <a:r>
              <a:rPr lang="en-US" b="1" dirty="0"/>
              <a:t> </a:t>
            </a:r>
            <a:r>
              <a:rPr lang="en-US" dirty="0"/>
              <a:t>– reduction and duration of finger pulse amplitude (Constriction).</a:t>
            </a:r>
            <a:endParaRPr lang="en-US" b="1" dirty="0"/>
          </a:p>
        </p:txBody>
      </p:sp>
      <p:sp>
        <p:nvSpPr>
          <p:cNvPr id="41988"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rPr>
              <a:t>Lieguy@gmail.com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35150"/>
            <a:ext cx="7828407" cy="241172"/>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7939278" y="2335150"/>
            <a:ext cx="1202436" cy="10858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0" y="1314450"/>
            <a:ext cx="9029700" cy="1026795"/>
          </a:xfrm>
          <a:custGeom>
            <a:avLst/>
            <a:gdLst/>
            <a:ahLst/>
            <a:cxnLst/>
            <a:rect l="l" t="t" r="r" b="b"/>
            <a:pathLst>
              <a:path w="10438130" h="1369060">
                <a:moveTo>
                  <a:pt x="0" y="1368552"/>
                </a:moveTo>
                <a:lnTo>
                  <a:pt x="10437876" y="1368552"/>
                </a:lnTo>
                <a:lnTo>
                  <a:pt x="10437876" y="0"/>
                </a:lnTo>
                <a:lnTo>
                  <a:pt x="0" y="0"/>
                </a:lnTo>
                <a:lnTo>
                  <a:pt x="0" y="1368552"/>
                </a:lnTo>
                <a:close/>
              </a:path>
            </a:pathLst>
          </a:custGeom>
          <a:solidFill>
            <a:srgbClr val="252525"/>
          </a:solidFill>
        </p:spPr>
        <p:txBody>
          <a:bodyPr wrap="square" lIns="0" tIns="0" rIns="0" bIns="0" rtlCol="0"/>
          <a:lstStyle/>
          <a:p>
            <a:endParaRPr dirty="0"/>
          </a:p>
        </p:txBody>
      </p:sp>
      <p:sp>
        <p:nvSpPr>
          <p:cNvPr id="6" name="object 6"/>
          <p:cNvSpPr txBox="1">
            <a:spLocks noGrp="1"/>
          </p:cNvSpPr>
          <p:nvPr>
            <p:ph type="title"/>
          </p:nvPr>
        </p:nvSpPr>
        <p:spPr>
          <a:xfrm>
            <a:off x="569289" y="1581721"/>
            <a:ext cx="7774611" cy="425116"/>
          </a:xfrm>
          <a:prstGeom prst="rect">
            <a:avLst/>
          </a:prstGeom>
        </p:spPr>
        <p:txBody>
          <a:bodyPr vert="horz" wrap="square" lIns="0" tIns="9525" rIns="0" bIns="0" rtlCol="0">
            <a:spAutoFit/>
          </a:bodyPr>
          <a:lstStyle/>
          <a:p>
            <a:pPr marL="9525" algn="ctr">
              <a:spcBef>
                <a:spcPts val="75"/>
              </a:spcBef>
            </a:pPr>
            <a:r>
              <a:rPr lang="en-US" spc="-45" dirty="0"/>
              <a:t>Math Problems</a:t>
            </a:r>
            <a:endParaRPr spc="-4" dirty="0"/>
          </a:p>
        </p:txBody>
      </p:sp>
      <p:sp>
        <p:nvSpPr>
          <p:cNvPr id="7" name="object 7"/>
          <p:cNvSpPr txBox="1"/>
          <p:nvPr/>
        </p:nvSpPr>
        <p:spPr>
          <a:xfrm>
            <a:off x="228600" y="2455735"/>
            <a:ext cx="8743950" cy="1863811"/>
          </a:xfrm>
          <a:prstGeom prst="rect">
            <a:avLst/>
          </a:prstGeom>
        </p:spPr>
        <p:txBody>
          <a:bodyPr vert="horz" wrap="square" lIns="0" tIns="80486" rIns="0" bIns="0" rtlCol="0">
            <a:spAutoFit/>
          </a:bodyPr>
          <a:lstStyle/>
          <a:p>
            <a:pPr marL="179546" marR="171450" algn="ctr">
              <a:lnSpc>
                <a:spcPts val="2303"/>
              </a:lnSpc>
              <a:spcBef>
                <a:spcPts val="633"/>
              </a:spcBef>
            </a:pPr>
            <a:endParaRPr lang="en-US" sz="4050" dirty="0">
              <a:solidFill>
                <a:schemeClr val="bg1"/>
              </a:solidFill>
              <a:latin typeface="Trebuchet MS"/>
              <a:cs typeface="Trebuchet MS"/>
            </a:endParaRPr>
          </a:p>
          <a:p>
            <a:pPr marL="179546" marR="171450" algn="ctr">
              <a:lnSpc>
                <a:spcPts val="2303"/>
              </a:lnSpc>
              <a:spcBef>
                <a:spcPts val="633"/>
              </a:spcBef>
            </a:pPr>
            <a:r>
              <a:rPr lang="en-US" sz="2400" dirty="0">
                <a:solidFill>
                  <a:schemeClr val="bg1"/>
                </a:solidFill>
                <a:latin typeface="Trebuchet MS"/>
                <a:cs typeface="Trebuchet MS"/>
              </a:rPr>
              <a:t>It has been estimated that </a:t>
            </a:r>
          </a:p>
          <a:p>
            <a:pPr marL="179546" marR="171450" algn="ctr">
              <a:lnSpc>
                <a:spcPts val="2303"/>
              </a:lnSpc>
              <a:spcBef>
                <a:spcPts val="633"/>
              </a:spcBef>
            </a:pPr>
            <a:r>
              <a:rPr lang="en-US" sz="2400" dirty="0">
                <a:solidFill>
                  <a:schemeClr val="bg1"/>
                </a:solidFill>
                <a:latin typeface="Trebuchet MS"/>
                <a:cs typeface="Trebuchet MS"/>
              </a:rPr>
              <a:t>85% of people have problems with math.</a:t>
            </a:r>
          </a:p>
          <a:p>
            <a:pPr marL="179546" marR="171450" algn="ctr">
              <a:lnSpc>
                <a:spcPts val="2303"/>
              </a:lnSpc>
              <a:spcBef>
                <a:spcPts val="633"/>
              </a:spcBef>
            </a:pPr>
            <a:endParaRPr lang="en-US" sz="2400" dirty="0">
              <a:solidFill>
                <a:schemeClr val="bg1"/>
              </a:solidFill>
              <a:latin typeface="Trebuchet MS"/>
              <a:cs typeface="Trebuchet MS"/>
            </a:endParaRPr>
          </a:p>
          <a:p>
            <a:pPr marL="179546" marR="171450" algn="ctr">
              <a:lnSpc>
                <a:spcPts val="2303"/>
              </a:lnSpc>
              <a:spcBef>
                <a:spcPts val="633"/>
              </a:spcBef>
            </a:pPr>
            <a:r>
              <a:rPr lang="en-US" sz="2400" dirty="0">
                <a:solidFill>
                  <a:schemeClr val="bg1"/>
                </a:solidFill>
                <a:latin typeface="Trebuchet MS"/>
                <a:cs typeface="Trebuchet MS"/>
              </a:rPr>
              <a:t>Thankfully, most examiners are part of the other 25%</a:t>
            </a:r>
            <a:endParaRPr sz="2400" dirty="0">
              <a:solidFill>
                <a:schemeClr val="bg1"/>
              </a:solidFill>
              <a:latin typeface="Trebuchet MS"/>
              <a:cs typeface="Trebuchet MS"/>
            </a:endParaRPr>
          </a:p>
        </p:txBody>
      </p:sp>
    </p:spTree>
    <p:extLst>
      <p:ext uri="{BB962C8B-B14F-4D97-AF65-F5344CB8AC3E}">
        <p14:creationId xmlns:p14="http://schemas.microsoft.com/office/powerpoint/2010/main" val="322430935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482600"/>
            <a:ext cx="8229600" cy="990600"/>
          </a:xfrm>
        </p:spPr>
        <p:txBody>
          <a:bodyPr/>
          <a:lstStyle/>
          <a:p>
            <a:pPr algn="ctr" eaLnBrk="1" fontAlgn="auto" hangingPunct="1">
              <a:spcAft>
                <a:spcPts val="0"/>
              </a:spcAft>
              <a:defRPr/>
            </a:pPr>
            <a:r>
              <a:rPr lang="en-US" dirty="0"/>
              <a:t>SECONDARY FEATURES</a:t>
            </a:r>
          </a:p>
        </p:txBody>
      </p:sp>
      <p:sp>
        <p:nvSpPr>
          <p:cNvPr id="43011" name="Content Placeholder 8"/>
          <p:cNvSpPr>
            <a:spLocks noGrp="1"/>
          </p:cNvSpPr>
          <p:nvPr>
            <p:ph idx="1"/>
          </p:nvPr>
        </p:nvSpPr>
        <p:spPr/>
        <p:txBody>
          <a:bodyPr>
            <a:normAutofit fontScale="85000" lnSpcReduction="20000"/>
          </a:bodyPr>
          <a:lstStyle/>
          <a:p>
            <a:pPr marL="0" indent="0" defTabSz="912813" eaLnBrk="1" hangingPunct="1">
              <a:spcBef>
                <a:spcPct val="0"/>
              </a:spcBef>
              <a:buFont typeface="Arial" charset="0"/>
              <a:buNone/>
            </a:pPr>
            <a:r>
              <a:rPr lang="en-US" altLang="en-US" dirty="0">
                <a:latin typeface="+mj-lt"/>
              </a:rPr>
              <a:t>Used in Federal and/or Utah scoring if amplitude changes of both comparative questions in either the </a:t>
            </a:r>
            <a:r>
              <a:rPr lang="en-US" altLang="en-US" b="1" dirty="0">
                <a:solidFill>
                  <a:srgbClr val="008000"/>
                </a:solidFill>
                <a:latin typeface="+mj-lt"/>
              </a:rPr>
              <a:t>EDA</a:t>
            </a:r>
            <a:r>
              <a:rPr lang="en-US" altLang="en-US" dirty="0">
                <a:solidFill>
                  <a:srgbClr val="008000"/>
                </a:solidFill>
                <a:latin typeface="+mj-lt"/>
              </a:rPr>
              <a:t> </a:t>
            </a:r>
            <a:r>
              <a:rPr lang="en-US" altLang="en-US" dirty="0">
                <a:latin typeface="+mj-lt"/>
              </a:rPr>
              <a:t>or </a:t>
            </a:r>
            <a:r>
              <a:rPr lang="en-US" altLang="en-US" b="1" dirty="0">
                <a:solidFill>
                  <a:srgbClr val="FF0000"/>
                </a:solidFill>
                <a:latin typeface="+mj-lt"/>
              </a:rPr>
              <a:t>BP</a:t>
            </a:r>
            <a:r>
              <a:rPr lang="en-US" altLang="en-US" dirty="0">
                <a:solidFill>
                  <a:srgbClr val="FF0000"/>
                </a:solidFill>
                <a:latin typeface="+mj-lt"/>
              </a:rPr>
              <a:t> </a:t>
            </a:r>
            <a:r>
              <a:rPr lang="en-US" altLang="en-US" dirty="0">
                <a:latin typeface="+mj-lt"/>
              </a:rPr>
              <a:t>are equal.  These secondary features are sometimes referred to as “tie breakers”. These are </a:t>
            </a:r>
            <a:r>
              <a:rPr lang="en-US" altLang="en-US" u="sng" dirty="0">
                <a:latin typeface="+mj-lt"/>
              </a:rPr>
              <a:t>NOT</a:t>
            </a:r>
            <a:r>
              <a:rPr lang="en-US" altLang="en-US" dirty="0">
                <a:latin typeface="+mj-lt"/>
              </a:rPr>
              <a:t> used in ESS.</a:t>
            </a:r>
            <a:r>
              <a:rPr lang="en-US" altLang="en-US" b="1" dirty="0">
                <a:solidFill>
                  <a:srgbClr val="008000"/>
                </a:solidFill>
                <a:latin typeface="+mj-lt"/>
              </a:rPr>
              <a:t/>
            </a:r>
            <a:br>
              <a:rPr lang="en-US" altLang="en-US" b="1" dirty="0">
                <a:solidFill>
                  <a:srgbClr val="008000"/>
                </a:solidFill>
                <a:latin typeface="+mj-lt"/>
              </a:rPr>
            </a:br>
            <a:endParaRPr lang="en-US" altLang="en-US" b="1" dirty="0">
              <a:solidFill>
                <a:srgbClr val="008000"/>
              </a:solidFill>
              <a:latin typeface="+mj-lt"/>
            </a:endParaRPr>
          </a:p>
          <a:p>
            <a:pPr marL="0" indent="0" defTabSz="912813" eaLnBrk="1" hangingPunct="1">
              <a:spcBef>
                <a:spcPct val="0"/>
              </a:spcBef>
              <a:buFont typeface="Arial" charset="0"/>
              <a:buNone/>
            </a:pPr>
            <a:r>
              <a:rPr lang="en-US" altLang="en-US" b="1" dirty="0">
                <a:solidFill>
                  <a:srgbClr val="008000"/>
                </a:solidFill>
                <a:latin typeface="+mj-lt"/>
              </a:rPr>
              <a:t>Electrodermal Activity (EDA</a:t>
            </a:r>
            <a:r>
              <a:rPr lang="en-US" altLang="en-US" dirty="0">
                <a:solidFill>
                  <a:srgbClr val="008000"/>
                </a:solidFill>
                <a:latin typeface="+mj-lt"/>
              </a:rPr>
              <a:t>)</a:t>
            </a:r>
            <a:endParaRPr lang="en-US" altLang="en-US" dirty="0">
              <a:latin typeface="+mj-lt"/>
            </a:endParaRPr>
          </a:p>
          <a:p>
            <a:pPr marL="730250" lvl="1" indent="-457200" defTabSz="912813" eaLnBrk="1" hangingPunct="1">
              <a:spcBef>
                <a:spcPct val="0"/>
              </a:spcBef>
              <a:buFont typeface="Arial" charset="0"/>
              <a:buAutoNum type="arabicPeriod"/>
            </a:pPr>
            <a:r>
              <a:rPr lang="en-US" altLang="en-US" dirty="0">
                <a:latin typeface="+mj-lt"/>
              </a:rPr>
              <a:t>Longer duration of skin conductance reaction</a:t>
            </a:r>
          </a:p>
          <a:p>
            <a:pPr marL="730250" lvl="1" indent="-457200" defTabSz="912813" eaLnBrk="1" hangingPunct="1">
              <a:spcBef>
                <a:spcPct val="0"/>
              </a:spcBef>
              <a:buFont typeface="Arial" charset="0"/>
              <a:buAutoNum type="arabicPeriod"/>
            </a:pPr>
            <a:r>
              <a:rPr lang="en-US" altLang="en-US" dirty="0">
                <a:latin typeface="+mj-lt"/>
              </a:rPr>
              <a:t>Complexity of skin conductance reaction</a:t>
            </a:r>
          </a:p>
          <a:p>
            <a:pPr marL="0" indent="0" defTabSz="912813" eaLnBrk="1" hangingPunct="1">
              <a:spcBef>
                <a:spcPct val="0"/>
              </a:spcBef>
              <a:buFont typeface="Arial" charset="0"/>
              <a:buNone/>
            </a:pPr>
            <a:endParaRPr lang="en-US" altLang="en-US" dirty="0">
              <a:latin typeface="+mj-lt"/>
            </a:endParaRPr>
          </a:p>
          <a:p>
            <a:pPr marL="0" indent="0" defTabSz="912813" eaLnBrk="1" hangingPunct="1">
              <a:spcBef>
                <a:spcPct val="0"/>
              </a:spcBef>
              <a:buFont typeface="Arial" charset="0"/>
              <a:buNone/>
            </a:pPr>
            <a:r>
              <a:rPr lang="en-US" altLang="en-US" b="1" dirty="0">
                <a:solidFill>
                  <a:srgbClr val="FF0000"/>
                </a:solidFill>
                <a:latin typeface="+mj-lt"/>
              </a:rPr>
              <a:t>Blood Pressure</a:t>
            </a:r>
            <a:endParaRPr lang="en-US" altLang="en-US" dirty="0">
              <a:solidFill>
                <a:srgbClr val="FF0000"/>
              </a:solidFill>
              <a:latin typeface="+mj-lt"/>
            </a:endParaRPr>
          </a:p>
          <a:p>
            <a:pPr marL="730250" lvl="1" indent="-457200" defTabSz="912813" eaLnBrk="1" hangingPunct="1">
              <a:spcBef>
                <a:spcPct val="0"/>
              </a:spcBef>
              <a:buFont typeface="Arial" charset="0"/>
              <a:buAutoNum type="arabicPeriod"/>
            </a:pPr>
            <a:r>
              <a:rPr lang="en-US" altLang="en-US" dirty="0">
                <a:latin typeface="+mj-lt"/>
              </a:rPr>
              <a:t>Longer duration of increased blood pressure</a:t>
            </a:r>
          </a:p>
          <a:p>
            <a:pPr marL="730250" lvl="1" indent="-457200" defTabSz="912813" eaLnBrk="1" hangingPunct="1">
              <a:spcBef>
                <a:spcPct val="0"/>
              </a:spcBef>
              <a:buFont typeface="Arial" charset="0"/>
              <a:buAutoNum type="arabicPeriod"/>
            </a:pPr>
            <a:r>
              <a:rPr lang="en-US" altLang="en-US" dirty="0">
                <a:latin typeface="+mj-lt"/>
              </a:rPr>
              <a:t>Decrease in heart rate</a:t>
            </a:r>
            <a:br>
              <a:rPr lang="en-US" altLang="en-US" dirty="0">
                <a:latin typeface="+mj-lt"/>
              </a:rPr>
            </a:br>
            <a:endParaRPr lang="en-US" altLang="en-US" dirty="0">
              <a:latin typeface="+mj-lt"/>
            </a:endParaRPr>
          </a:p>
        </p:txBody>
      </p:sp>
      <p:sp>
        <p:nvSpPr>
          <p:cNvPr id="43012"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rPr>
              <a:t>Lieguy@gmail.com</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990600" y="609600"/>
            <a:ext cx="8077200" cy="1219200"/>
          </a:xfrm>
        </p:spPr>
        <p:txBody>
          <a:bodyPr>
            <a:normAutofit fontScale="90000"/>
          </a:bodyPr>
          <a:lstStyle/>
          <a:p>
            <a:pPr algn="ctr" eaLnBrk="1" fontAlgn="auto" hangingPunct="1">
              <a:spcAft>
                <a:spcPts val="0"/>
              </a:spcAft>
              <a:defRPr/>
            </a:pPr>
            <a:r>
              <a:rPr lang="en-US" altLang="en-US" dirty="0">
                <a:solidFill>
                  <a:srgbClr val="00B050"/>
                </a:solidFill>
              </a:rPr>
              <a:t>EDA  </a:t>
            </a:r>
            <a:br>
              <a:rPr lang="en-US" altLang="en-US" dirty="0">
                <a:solidFill>
                  <a:srgbClr val="00B050"/>
                </a:solidFill>
              </a:rPr>
            </a:br>
            <a:r>
              <a:rPr lang="en-US" altLang="en-US" sz="3600" dirty="0">
                <a:solidFill>
                  <a:srgbClr val="00B050"/>
                </a:solidFill>
              </a:rPr>
              <a:t>Why We Don’t Use Complexity or Duration</a:t>
            </a:r>
          </a:p>
        </p:txBody>
      </p:sp>
      <p:sp>
        <p:nvSpPr>
          <p:cNvPr id="44037"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latin typeface="Calibri" pitchFamily="34" charset="0"/>
              </a:rPr>
              <a:t>Lieguy@gmail.com</a:t>
            </a:r>
          </a:p>
        </p:txBody>
      </p:sp>
      <p:pic>
        <p:nvPicPr>
          <p:cNvPr id="440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133600"/>
            <a:ext cx="7924800" cy="2230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6" name="TextBox 2"/>
          <p:cNvSpPr txBox="1">
            <a:spLocks noChangeArrowheads="1"/>
          </p:cNvSpPr>
          <p:nvPr/>
        </p:nvSpPr>
        <p:spPr bwMode="auto">
          <a:xfrm>
            <a:off x="1143000" y="5257800"/>
            <a:ext cx="4429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latin typeface="Calibri" pitchFamily="34" charset="0"/>
              </a:rPr>
              <a:t>Kircher, et al 2005 Lens Model for DODPI</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990600" y="609600"/>
            <a:ext cx="8077200" cy="1219200"/>
          </a:xfrm>
        </p:spPr>
        <p:txBody>
          <a:bodyPr>
            <a:normAutofit fontScale="90000"/>
          </a:bodyPr>
          <a:lstStyle/>
          <a:p>
            <a:pPr algn="ctr" eaLnBrk="1" fontAlgn="auto" hangingPunct="1">
              <a:spcAft>
                <a:spcPts val="0"/>
              </a:spcAft>
              <a:defRPr/>
            </a:pPr>
            <a:r>
              <a:rPr lang="en-US" altLang="en-US" dirty="0">
                <a:solidFill>
                  <a:srgbClr val="FF0000"/>
                </a:solidFill>
              </a:rPr>
              <a:t>Cardio</a:t>
            </a:r>
            <a:br>
              <a:rPr lang="en-US" altLang="en-US" dirty="0">
                <a:solidFill>
                  <a:srgbClr val="FF0000"/>
                </a:solidFill>
              </a:rPr>
            </a:br>
            <a:r>
              <a:rPr lang="en-US" altLang="en-US" dirty="0">
                <a:solidFill>
                  <a:srgbClr val="FF0000"/>
                </a:solidFill>
              </a:rPr>
              <a:t>Why We Don’t Use Rate Decrease</a:t>
            </a:r>
          </a:p>
        </p:txBody>
      </p:sp>
      <p:sp>
        <p:nvSpPr>
          <p:cNvPr id="45061"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latin typeface="Calibri" pitchFamily="34" charset="0"/>
              </a:rPr>
              <a:t>Lieguy@gmail.com</a:t>
            </a:r>
          </a:p>
        </p:txBody>
      </p:sp>
      <p:pic>
        <p:nvPicPr>
          <p:cNvPr id="450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76475"/>
            <a:ext cx="7937500" cy="340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060" name="TextBox 3"/>
          <p:cNvSpPr txBox="1">
            <a:spLocks noChangeArrowheads="1"/>
          </p:cNvSpPr>
          <p:nvPr/>
        </p:nvSpPr>
        <p:spPr bwMode="auto">
          <a:xfrm>
            <a:off x="1066800" y="6056313"/>
            <a:ext cx="5029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latin typeface="Calibri" pitchFamily="34" charset="0"/>
              </a:rPr>
              <a:t>Kircher, et al 2005 Lens Model for DODPI</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990600" y="609600"/>
            <a:ext cx="7620000" cy="1143000"/>
          </a:xfrm>
        </p:spPr>
        <p:txBody>
          <a:bodyPr>
            <a:normAutofit fontScale="90000"/>
          </a:bodyPr>
          <a:lstStyle/>
          <a:p>
            <a:pPr algn="ctr" eaLnBrk="1" fontAlgn="auto" hangingPunct="1">
              <a:spcAft>
                <a:spcPts val="0"/>
              </a:spcAft>
              <a:defRPr/>
            </a:pPr>
            <a:r>
              <a:rPr lang="en-US" altLang="en-US" dirty="0">
                <a:solidFill>
                  <a:srgbClr val="0000FF"/>
                </a:solidFill>
              </a:rPr>
              <a:t>Respiration Reduction of Amplitude</a:t>
            </a:r>
            <a:br>
              <a:rPr lang="en-US" altLang="en-US" dirty="0">
                <a:solidFill>
                  <a:srgbClr val="0000FF"/>
                </a:solidFill>
              </a:rPr>
            </a:br>
            <a:r>
              <a:rPr lang="en-US" altLang="en-US" dirty="0">
                <a:solidFill>
                  <a:srgbClr val="0000FF"/>
                </a:solidFill>
              </a:rPr>
              <a:t>(Suppression)</a:t>
            </a:r>
          </a:p>
        </p:txBody>
      </p:sp>
      <p:sp>
        <p:nvSpPr>
          <p:cNvPr id="46089"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latin typeface="Calibri" pitchFamily="34" charset="0"/>
              </a:rPr>
              <a:t>Lieguy@gmail.com</a:t>
            </a:r>
          </a:p>
        </p:txBody>
      </p:sp>
      <p:pic>
        <p:nvPicPr>
          <p:cNvPr id="460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133601"/>
            <a:ext cx="720725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084" name="TextBox 2"/>
          <p:cNvSpPr txBox="1">
            <a:spLocks noChangeArrowheads="1"/>
          </p:cNvSpPr>
          <p:nvPr/>
        </p:nvSpPr>
        <p:spPr bwMode="auto">
          <a:xfrm>
            <a:off x="4021138" y="5249863"/>
            <a:ext cx="3413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200" b="1" dirty="0">
                <a:latin typeface="Calibri" pitchFamily="34" charset="0"/>
              </a:rPr>
              <a:t>1</a:t>
            </a:r>
          </a:p>
        </p:txBody>
      </p:sp>
      <p:sp>
        <p:nvSpPr>
          <p:cNvPr id="46085" name="TextBox 6"/>
          <p:cNvSpPr txBox="1">
            <a:spLocks noChangeArrowheads="1"/>
          </p:cNvSpPr>
          <p:nvPr/>
        </p:nvSpPr>
        <p:spPr bwMode="auto">
          <a:xfrm>
            <a:off x="5014913" y="5232400"/>
            <a:ext cx="3413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200" b="1" dirty="0">
                <a:latin typeface="Calibri" pitchFamily="34" charset="0"/>
              </a:rPr>
              <a:t>2</a:t>
            </a:r>
          </a:p>
        </p:txBody>
      </p:sp>
      <p:sp>
        <p:nvSpPr>
          <p:cNvPr id="46086" name="TextBox 7"/>
          <p:cNvSpPr txBox="1">
            <a:spLocks noChangeArrowheads="1"/>
          </p:cNvSpPr>
          <p:nvPr/>
        </p:nvSpPr>
        <p:spPr bwMode="auto">
          <a:xfrm>
            <a:off x="5926138" y="5257800"/>
            <a:ext cx="3413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200" b="1" dirty="0">
                <a:latin typeface="Calibri" pitchFamily="34" charset="0"/>
              </a:rPr>
              <a:t>3</a:t>
            </a:r>
          </a:p>
        </p:txBody>
      </p:sp>
      <p:sp>
        <p:nvSpPr>
          <p:cNvPr id="46087" name="TextBox 3"/>
          <p:cNvSpPr txBox="1">
            <a:spLocks noChangeArrowheads="1"/>
          </p:cNvSpPr>
          <p:nvPr/>
        </p:nvSpPr>
        <p:spPr bwMode="auto">
          <a:xfrm>
            <a:off x="2925763" y="5991225"/>
            <a:ext cx="3702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2" eaLnBrk="1" hangingPunct="1"/>
            <a:r>
              <a:rPr lang="en-US" altLang="en-US" dirty="0">
                <a:latin typeface="Calibri" pitchFamily="34" charset="0"/>
              </a:rPr>
              <a:t>ESS &amp; Utah require 3 or more cycles)</a:t>
            </a:r>
          </a:p>
          <a:p>
            <a:pPr eaLnBrk="1" hangingPunct="1"/>
            <a:endParaRPr lang="en-US" altLang="en-US" dirty="0">
              <a:latin typeface="Calibri" pitchFamily="34" charset="0"/>
            </a:endParaRPr>
          </a:p>
        </p:txBody>
      </p:sp>
      <p:sp>
        <p:nvSpPr>
          <p:cNvPr id="46088" name="TextBox 8"/>
          <p:cNvSpPr txBox="1">
            <a:spLocks noChangeArrowheads="1"/>
          </p:cNvSpPr>
          <p:nvPr/>
        </p:nvSpPr>
        <p:spPr bwMode="auto">
          <a:xfrm>
            <a:off x="7162800" y="5257800"/>
            <a:ext cx="3413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200" b="1" dirty="0">
                <a:latin typeface="Calibri" pitchFamily="34" charset="0"/>
              </a:rPr>
              <a:t>4</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990599" y="685800"/>
            <a:ext cx="8226425" cy="1143000"/>
          </a:xfrm>
        </p:spPr>
        <p:txBody>
          <a:bodyPr>
            <a:normAutofit fontScale="90000"/>
          </a:bodyPr>
          <a:lstStyle/>
          <a:p>
            <a:pPr algn="ctr" eaLnBrk="1" fontAlgn="auto" hangingPunct="1">
              <a:spcAft>
                <a:spcPts val="0"/>
              </a:spcAft>
              <a:defRPr/>
            </a:pPr>
            <a:r>
              <a:rPr lang="en-US" altLang="en-US" sz="5000" dirty="0">
                <a:solidFill>
                  <a:srgbClr val="0000FF"/>
                </a:solidFill>
              </a:rPr>
              <a:t>Respiration</a:t>
            </a:r>
            <a:br>
              <a:rPr lang="en-US" altLang="en-US" sz="5000" dirty="0">
                <a:solidFill>
                  <a:srgbClr val="0000FF"/>
                </a:solidFill>
              </a:rPr>
            </a:br>
            <a:r>
              <a:rPr lang="en-US" altLang="en-US" sz="5000" dirty="0">
                <a:solidFill>
                  <a:srgbClr val="0000FF"/>
                </a:solidFill>
              </a:rPr>
              <a:t>Temporary Increase in Baseline</a:t>
            </a:r>
          </a:p>
        </p:txBody>
      </p:sp>
      <p:sp>
        <p:nvSpPr>
          <p:cNvPr id="4711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latin typeface="Calibri" pitchFamily="34" charset="0"/>
              </a:rPr>
              <a:t>Lieguy@gmail.com</a:t>
            </a:r>
          </a:p>
        </p:txBody>
      </p:sp>
      <p:pic>
        <p:nvPicPr>
          <p:cNvPr id="471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514600"/>
            <a:ext cx="7239000" cy="2519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108" name="TextBox 3"/>
          <p:cNvSpPr txBox="1">
            <a:spLocks noChangeArrowheads="1"/>
          </p:cNvSpPr>
          <p:nvPr/>
        </p:nvSpPr>
        <p:spPr bwMode="auto">
          <a:xfrm>
            <a:off x="3117850" y="4354513"/>
            <a:ext cx="3413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200" b="1" dirty="0">
                <a:latin typeface="Calibri" pitchFamily="34" charset="0"/>
              </a:rPr>
              <a:t>1</a:t>
            </a:r>
          </a:p>
        </p:txBody>
      </p:sp>
      <p:sp>
        <p:nvSpPr>
          <p:cNvPr id="47109" name="TextBox 4"/>
          <p:cNvSpPr txBox="1">
            <a:spLocks noChangeArrowheads="1"/>
          </p:cNvSpPr>
          <p:nvPr/>
        </p:nvSpPr>
        <p:spPr bwMode="auto">
          <a:xfrm>
            <a:off x="3952875" y="4205288"/>
            <a:ext cx="34131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200" b="1" dirty="0">
                <a:latin typeface="Calibri" pitchFamily="34" charset="0"/>
              </a:rPr>
              <a:t>2</a:t>
            </a:r>
          </a:p>
        </p:txBody>
      </p:sp>
      <p:sp>
        <p:nvSpPr>
          <p:cNvPr id="47110" name="TextBox 5"/>
          <p:cNvSpPr txBox="1">
            <a:spLocks noChangeArrowheads="1"/>
          </p:cNvSpPr>
          <p:nvPr/>
        </p:nvSpPr>
        <p:spPr bwMode="auto">
          <a:xfrm>
            <a:off x="4718050" y="4186238"/>
            <a:ext cx="3413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200" b="1" dirty="0">
                <a:latin typeface="Calibri" pitchFamily="34" charset="0"/>
              </a:rPr>
              <a:t>3</a:t>
            </a:r>
          </a:p>
        </p:txBody>
      </p:sp>
      <p:sp>
        <p:nvSpPr>
          <p:cNvPr id="47111" name="TextBox 6"/>
          <p:cNvSpPr txBox="1">
            <a:spLocks noChangeArrowheads="1"/>
          </p:cNvSpPr>
          <p:nvPr/>
        </p:nvSpPr>
        <p:spPr bwMode="auto">
          <a:xfrm>
            <a:off x="5500688" y="4197350"/>
            <a:ext cx="3413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200" b="1" dirty="0">
                <a:latin typeface="Calibri" pitchFamily="34" charset="0"/>
              </a:rPr>
              <a:t>4</a:t>
            </a:r>
          </a:p>
        </p:txBody>
      </p:sp>
      <p:sp>
        <p:nvSpPr>
          <p:cNvPr id="47112" name="TextBox 7"/>
          <p:cNvSpPr txBox="1">
            <a:spLocks noChangeArrowheads="1"/>
          </p:cNvSpPr>
          <p:nvPr/>
        </p:nvSpPr>
        <p:spPr bwMode="auto">
          <a:xfrm>
            <a:off x="6324600" y="4349750"/>
            <a:ext cx="3413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200" b="1" dirty="0">
                <a:latin typeface="Calibri" pitchFamily="34" charset="0"/>
              </a:rPr>
              <a:t>5</a:t>
            </a:r>
          </a:p>
        </p:txBody>
      </p:sp>
      <p:sp>
        <p:nvSpPr>
          <p:cNvPr id="47113" name="TextBox 8"/>
          <p:cNvSpPr txBox="1">
            <a:spLocks noChangeArrowheads="1"/>
          </p:cNvSpPr>
          <p:nvPr/>
        </p:nvSpPr>
        <p:spPr bwMode="auto">
          <a:xfrm>
            <a:off x="2925763" y="5991225"/>
            <a:ext cx="3613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2" eaLnBrk="1" hangingPunct="1"/>
            <a:r>
              <a:rPr lang="en-US" altLang="en-US" dirty="0">
                <a:latin typeface="Calibri" pitchFamily="34" charset="0"/>
              </a:rPr>
              <a:t>ESS &amp; Utah require 3 or more cycles</a:t>
            </a:r>
          </a:p>
          <a:p>
            <a:pPr eaLnBrk="1" hangingPunct="1"/>
            <a:endParaRPr lang="en-US" altLang="en-US" dirty="0">
              <a:latin typeface="Calibri" pitchFamily="34"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893763" y="609600"/>
            <a:ext cx="7358062" cy="1143000"/>
          </a:xfrm>
        </p:spPr>
        <p:txBody>
          <a:bodyPr>
            <a:normAutofit fontScale="90000"/>
          </a:bodyPr>
          <a:lstStyle/>
          <a:p>
            <a:pPr algn="ctr" eaLnBrk="1" fontAlgn="auto" hangingPunct="1">
              <a:spcAft>
                <a:spcPts val="0"/>
              </a:spcAft>
              <a:defRPr/>
            </a:pPr>
            <a:r>
              <a:rPr lang="en-US" altLang="en-US" dirty="0">
                <a:solidFill>
                  <a:srgbClr val="0000FF"/>
                </a:solidFill>
              </a:rPr>
              <a:t>Respiration Slowing of Rate</a:t>
            </a:r>
            <a:br>
              <a:rPr lang="en-US" altLang="en-US" dirty="0">
                <a:solidFill>
                  <a:srgbClr val="0000FF"/>
                </a:solidFill>
              </a:rPr>
            </a:br>
            <a:r>
              <a:rPr lang="en-US" altLang="en-US" dirty="0">
                <a:solidFill>
                  <a:srgbClr val="0000FF"/>
                </a:solidFill>
              </a:rPr>
              <a:t>(or I/E Ratio Change)</a:t>
            </a:r>
          </a:p>
        </p:txBody>
      </p:sp>
      <p:sp>
        <p:nvSpPr>
          <p:cNvPr id="4813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latin typeface="Calibri" pitchFamily="34" charset="0"/>
              </a:rPr>
              <a:t>Lieguy@gmail.com</a:t>
            </a:r>
          </a:p>
        </p:txBody>
      </p:sp>
      <p:pic>
        <p:nvPicPr>
          <p:cNvPr id="481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029744"/>
            <a:ext cx="7452360" cy="1398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132" name="TextBox 6"/>
          <p:cNvSpPr txBox="1">
            <a:spLocks noChangeArrowheads="1"/>
          </p:cNvSpPr>
          <p:nvPr/>
        </p:nvSpPr>
        <p:spPr bwMode="auto">
          <a:xfrm>
            <a:off x="3316288" y="3729038"/>
            <a:ext cx="3413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200" b="1" dirty="0">
                <a:latin typeface="Calibri" pitchFamily="34" charset="0"/>
              </a:rPr>
              <a:t>1</a:t>
            </a:r>
          </a:p>
        </p:txBody>
      </p:sp>
      <p:sp>
        <p:nvSpPr>
          <p:cNvPr id="48133" name="TextBox 7"/>
          <p:cNvSpPr txBox="1">
            <a:spLocks noChangeArrowheads="1"/>
          </p:cNvSpPr>
          <p:nvPr/>
        </p:nvSpPr>
        <p:spPr bwMode="auto">
          <a:xfrm>
            <a:off x="4935538" y="3709988"/>
            <a:ext cx="3413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200" b="1" dirty="0">
                <a:latin typeface="Calibri" pitchFamily="34" charset="0"/>
              </a:rPr>
              <a:t>2</a:t>
            </a:r>
          </a:p>
        </p:txBody>
      </p:sp>
      <p:sp>
        <p:nvSpPr>
          <p:cNvPr id="48134" name="TextBox 8"/>
          <p:cNvSpPr txBox="1">
            <a:spLocks noChangeArrowheads="1"/>
          </p:cNvSpPr>
          <p:nvPr/>
        </p:nvSpPr>
        <p:spPr bwMode="auto">
          <a:xfrm>
            <a:off x="6542088" y="3706813"/>
            <a:ext cx="3413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200" b="1" dirty="0">
                <a:latin typeface="Calibri" pitchFamily="34" charset="0"/>
              </a:rPr>
              <a:t>3</a:t>
            </a:r>
          </a:p>
        </p:txBody>
      </p:sp>
      <p:sp>
        <p:nvSpPr>
          <p:cNvPr id="48135" name="TextBox 9"/>
          <p:cNvSpPr txBox="1">
            <a:spLocks noChangeArrowheads="1"/>
          </p:cNvSpPr>
          <p:nvPr/>
        </p:nvSpPr>
        <p:spPr bwMode="auto">
          <a:xfrm>
            <a:off x="2925763" y="5991225"/>
            <a:ext cx="3613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2" eaLnBrk="1" hangingPunct="1"/>
            <a:r>
              <a:rPr lang="en-US" altLang="en-US" dirty="0">
                <a:latin typeface="Calibri" pitchFamily="34" charset="0"/>
              </a:rPr>
              <a:t>ESS &amp; Utah require 3 or more cycles</a:t>
            </a:r>
          </a:p>
          <a:p>
            <a:pPr eaLnBrk="1" hangingPunct="1"/>
            <a:endParaRPr lang="en-US" altLang="en-US" dirty="0">
              <a:latin typeface="Calibri" pitchFamily="34"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title"/>
          </p:nvPr>
        </p:nvSpPr>
        <p:spPr>
          <a:xfrm>
            <a:off x="892175" y="598488"/>
            <a:ext cx="7358063" cy="1163637"/>
          </a:xfrm>
        </p:spPr>
        <p:txBody>
          <a:bodyPr>
            <a:normAutofit fontScale="90000"/>
          </a:bodyPr>
          <a:lstStyle/>
          <a:p>
            <a:pPr algn="ctr" eaLnBrk="1" fontAlgn="auto" hangingPunct="1">
              <a:spcAft>
                <a:spcPts val="0"/>
              </a:spcAft>
              <a:defRPr/>
            </a:pPr>
            <a:r>
              <a:rPr lang="en-US" altLang="en-US" dirty="0">
                <a:solidFill>
                  <a:srgbClr val="0000FF"/>
                </a:solidFill>
              </a:rPr>
              <a:t>Respiration Apnea </a:t>
            </a:r>
            <a:br>
              <a:rPr lang="en-US" altLang="en-US" dirty="0">
                <a:solidFill>
                  <a:srgbClr val="0000FF"/>
                </a:solidFill>
              </a:rPr>
            </a:br>
            <a:r>
              <a:rPr lang="en-US" altLang="en-US" dirty="0">
                <a:solidFill>
                  <a:srgbClr val="0000FF"/>
                </a:solidFill>
              </a:rPr>
              <a:t>(Suppression)</a:t>
            </a:r>
          </a:p>
        </p:txBody>
      </p:sp>
      <p:sp>
        <p:nvSpPr>
          <p:cNvPr id="4915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latin typeface="Calibri" pitchFamily="34" charset="0"/>
              </a:rPr>
              <a:t>Lieguy@gmail.com</a:t>
            </a:r>
          </a:p>
        </p:txBody>
      </p:sp>
      <p:pic>
        <p:nvPicPr>
          <p:cNvPr id="4915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799" y="2438400"/>
            <a:ext cx="7102475"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cSld>
  <p:clrMapOvr>
    <a:masterClrMapping/>
  </p:clrMapOvr>
  <p:transition spd="slow"/>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914400" y="762000"/>
            <a:ext cx="7358063" cy="1143000"/>
          </a:xfrm>
        </p:spPr>
        <p:txBody>
          <a:bodyPr/>
          <a:lstStyle/>
          <a:p>
            <a:pPr algn="ctr" eaLnBrk="1" fontAlgn="auto" hangingPunct="1">
              <a:spcAft>
                <a:spcPts val="0"/>
              </a:spcAft>
              <a:defRPr/>
            </a:pPr>
            <a:r>
              <a:rPr lang="en-US" altLang="en-US" dirty="0">
                <a:solidFill>
                  <a:srgbClr val="008000"/>
                </a:solidFill>
              </a:rPr>
              <a:t>EDA</a:t>
            </a:r>
          </a:p>
        </p:txBody>
      </p:sp>
      <p:sp>
        <p:nvSpPr>
          <p:cNvPr id="50179" name="Content Placeholder 2"/>
          <p:cNvSpPr>
            <a:spLocks noGrp="1"/>
          </p:cNvSpPr>
          <p:nvPr>
            <p:ph idx="1"/>
          </p:nvPr>
        </p:nvSpPr>
        <p:spPr>
          <a:xfrm>
            <a:off x="990600" y="1946275"/>
            <a:ext cx="7772400" cy="4683125"/>
          </a:xfrm>
        </p:spPr>
        <p:txBody>
          <a:bodyPr/>
          <a:lstStyle/>
          <a:p>
            <a:pPr eaLnBrk="1" hangingPunct="1"/>
            <a:r>
              <a:rPr lang="en-US" altLang="en-US" sz="4400" dirty="0"/>
              <a:t>Vertical rise of amplitude from lowest point following stimulus onset.</a:t>
            </a:r>
          </a:p>
        </p:txBody>
      </p:sp>
      <p:sp>
        <p:nvSpPr>
          <p:cNvPr id="5018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latin typeface="Calibri" pitchFamily="34" charset="0"/>
              </a:rPr>
              <a:t>Lieguy@gmail.com</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835025" y="552450"/>
            <a:ext cx="7358063" cy="1714500"/>
          </a:xfrm>
        </p:spPr>
        <p:txBody>
          <a:bodyPr/>
          <a:lstStyle/>
          <a:p>
            <a:pPr algn="ctr" eaLnBrk="1" fontAlgn="auto" hangingPunct="1">
              <a:spcAft>
                <a:spcPts val="0"/>
              </a:spcAft>
              <a:defRPr/>
            </a:pPr>
            <a:r>
              <a:rPr lang="en-US" altLang="en-US" dirty="0">
                <a:solidFill>
                  <a:srgbClr val="00B050"/>
                </a:solidFill>
              </a:rPr>
              <a:t>EDA</a:t>
            </a:r>
          </a:p>
        </p:txBody>
      </p:sp>
      <p:sp>
        <p:nvSpPr>
          <p:cNvPr id="5120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latin typeface="Calibri" pitchFamily="34" charset="0"/>
              </a:rPr>
              <a:t>Lieguy@gmail.com</a:t>
            </a:r>
          </a:p>
        </p:txBody>
      </p:sp>
      <p:pic>
        <p:nvPicPr>
          <p:cNvPr id="512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286000"/>
            <a:ext cx="4152900" cy="318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992188" y="630238"/>
            <a:ext cx="7358062" cy="1714500"/>
          </a:xfrm>
        </p:spPr>
        <p:txBody>
          <a:bodyPr/>
          <a:lstStyle/>
          <a:p>
            <a:pPr algn="ctr" eaLnBrk="1" fontAlgn="auto" hangingPunct="1">
              <a:spcAft>
                <a:spcPts val="0"/>
              </a:spcAft>
              <a:defRPr/>
            </a:pPr>
            <a:r>
              <a:rPr lang="en-US" altLang="en-US" dirty="0">
                <a:solidFill>
                  <a:srgbClr val="00B050"/>
                </a:solidFill>
              </a:rPr>
              <a:t>EDA</a:t>
            </a:r>
          </a:p>
        </p:txBody>
      </p:sp>
      <p:sp>
        <p:nvSpPr>
          <p:cNvPr id="5222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dirty="0">
                <a:solidFill>
                  <a:srgbClr val="FFFFFF"/>
                </a:solidFill>
                <a:latin typeface="Calibri" pitchFamily="34" charset="0"/>
              </a:rPr>
              <a:t>Lieguy@gmail.com</a:t>
            </a:r>
          </a:p>
        </p:txBody>
      </p:sp>
      <p:pic>
        <p:nvPicPr>
          <p:cNvPr id="522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344738"/>
            <a:ext cx="4467225" cy="347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2951</TotalTime>
  <Words>4882</Words>
  <Application>Microsoft Office PowerPoint</Application>
  <PresentationFormat>On-screen Show (4:3)</PresentationFormat>
  <Paragraphs>770</Paragraphs>
  <Slides>119</Slides>
  <Notes>4</Notes>
  <HiddenSlides>5</HiddenSlides>
  <MMClips>0</MMClips>
  <ScaleCrop>false</ScaleCrop>
  <HeadingPairs>
    <vt:vector size="4" baseType="variant">
      <vt:variant>
        <vt:lpstr>Theme</vt:lpstr>
      </vt:variant>
      <vt:variant>
        <vt:i4>2</vt:i4>
      </vt:variant>
      <vt:variant>
        <vt:lpstr>Slide Titles</vt:lpstr>
      </vt:variant>
      <vt:variant>
        <vt:i4>119</vt:i4>
      </vt:variant>
    </vt:vector>
  </HeadingPairs>
  <TitlesOfParts>
    <vt:vector size="121" baseType="lpstr">
      <vt:lpstr>Solstice</vt:lpstr>
      <vt:lpstr>Office Theme</vt:lpstr>
      <vt:lpstr>Polygraph Testing and Test Data Analysis in Review</vt:lpstr>
      <vt:lpstr>Analysis of WHAT?</vt:lpstr>
      <vt:lpstr>PowerPoint Presentation</vt:lpstr>
      <vt:lpstr>PowerPoint Presentation</vt:lpstr>
      <vt:lpstr>PowerPoint Presentation</vt:lpstr>
      <vt:lpstr>PowerPoint Presentation</vt:lpstr>
      <vt:lpstr>Polygraph Basics – “The Big 6”</vt:lpstr>
      <vt:lpstr>Polygraph Basics – What is Homeostasis?</vt:lpstr>
      <vt:lpstr>Math Problems</vt:lpstr>
      <vt:lpstr>Example - Math Problem – Instructions</vt:lpstr>
      <vt:lpstr>Simple Math Problem – Solve Individually</vt:lpstr>
      <vt:lpstr>Class Problem – Is It 5?</vt:lpstr>
      <vt:lpstr>Class Problem – Is the answer 9?</vt:lpstr>
      <vt:lpstr>How can we be so divided in our answers?</vt:lpstr>
      <vt:lpstr>The CORRECT answer is 9</vt:lpstr>
      <vt:lpstr>What is the reason for the wrong answer?</vt:lpstr>
      <vt:lpstr>PEMDAS </vt:lpstr>
      <vt:lpstr>Order of Operations - PEMDAS </vt:lpstr>
      <vt:lpstr>Re-look at the equation using PEMDAS</vt:lpstr>
      <vt:lpstr>How Does This Apply to Polygraph?</vt:lpstr>
      <vt:lpstr>The Lack of Research </vt:lpstr>
      <vt:lpstr>The Paradigm – Simplicity Itself</vt:lpstr>
      <vt:lpstr>Stimulus</vt:lpstr>
      <vt:lpstr>The Variables</vt:lpstr>
      <vt:lpstr>Underlying Principles</vt:lpstr>
      <vt:lpstr>Three Characteristics of Stimulus</vt:lpstr>
      <vt:lpstr>Principles</vt:lpstr>
      <vt:lpstr>Controlling Contamination: Novelty</vt:lpstr>
      <vt:lpstr>Controlling Contamination: Intensity</vt:lpstr>
      <vt:lpstr>Salience</vt:lpstr>
      <vt:lpstr>PowerPoint Presentation</vt:lpstr>
      <vt:lpstr>PowerPoint Presentation</vt:lpstr>
      <vt:lpstr>PowerPoint Presentation</vt:lpstr>
      <vt:lpstr>Three Important Assumptions</vt:lpstr>
      <vt:lpstr> </vt:lpstr>
      <vt:lpstr>Activate a memory, if present.</vt:lpstr>
      <vt:lpstr>PowerPoint Presentation</vt:lpstr>
      <vt:lpstr>Which is Best - PLCs or DLCs?</vt:lpstr>
      <vt:lpstr>Good and bad salience</vt:lpstr>
      <vt:lpstr>Bad: Salience due to Priming or Conditioning</vt:lpstr>
      <vt:lpstr>Possibly Bad: Names</vt:lpstr>
      <vt:lpstr>PowerPoint Presentation</vt:lpstr>
      <vt:lpstr>Bad: Salience due to Cultural Taboos</vt:lpstr>
      <vt:lpstr>Bad and Good: Salience due to Doubt</vt:lpstr>
      <vt:lpstr>Bad and Good: Salience due to Task Demands</vt:lpstr>
      <vt:lpstr>Bad Salience – Comparison Questions</vt:lpstr>
      <vt:lpstr>Good: Salience due to Deception</vt:lpstr>
      <vt:lpstr>Summary of Question Construction</vt:lpstr>
      <vt:lpstr>Summary of Testing Principles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 of Validated CQT Techniques</vt:lpstr>
      <vt:lpstr>PowerPoint Presentation</vt:lpstr>
      <vt:lpstr>Psychological Constructs</vt:lpstr>
      <vt:lpstr>National Resource Council</vt:lpstr>
      <vt:lpstr>CQT PROCEDURES</vt:lpstr>
      <vt:lpstr>PRETEST INTERVIEW</vt:lpstr>
      <vt:lpstr>RECORDING</vt:lpstr>
      <vt:lpstr>Test Procedures</vt:lpstr>
      <vt:lpstr>CQT PROCEDURES</vt:lpstr>
      <vt:lpstr>SUITABILITY</vt:lpstr>
      <vt:lpstr>RQ CONSTRUCTION</vt:lpstr>
      <vt:lpstr>RQ CONSTRUCTION</vt:lpstr>
      <vt:lpstr>An Example</vt:lpstr>
      <vt:lpstr>Sexual Contact with Children</vt:lpstr>
      <vt:lpstr>CQT PROCEDURES</vt:lpstr>
      <vt:lpstr>COMPARING RQ TO CQ</vt:lpstr>
      <vt:lpstr>CQTs</vt:lpstr>
      <vt:lpstr>How does an ACQT help TDA?</vt:lpstr>
      <vt:lpstr>Known Solution or Unknown Solution?</vt:lpstr>
      <vt:lpstr>NUMERICAL EVALUATION</vt:lpstr>
      <vt:lpstr>NUMERICAL EVALUATION</vt:lpstr>
      <vt:lpstr>COMPONENTS</vt:lpstr>
      <vt:lpstr>Vasomotor</vt:lpstr>
      <vt:lpstr>Detailed</vt:lpstr>
      <vt:lpstr>Discriminant Analysis</vt:lpstr>
      <vt:lpstr>SENSORS-RESPIRATION</vt:lpstr>
      <vt:lpstr>SENSORS-EDA</vt:lpstr>
      <vt:lpstr>SENSORS-BLOOD PRESSURE</vt:lpstr>
      <vt:lpstr>SENSORS FINGER PULSE AMPLITUDE</vt:lpstr>
      <vt:lpstr>COMPONENT WEIGHT</vt:lpstr>
      <vt:lpstr>PowerPoint Presentation</vt:lpstr>
      <vt:lpstr>PRIMARY FEATURES</vt:lpstr>
      <vt:lpstr>SECONDARY FEATURES</vt:lpstr>
      <vt:lpstr>EDA   Why We Don’t Use Complexity or Duration</vt:lpstr>
      <vt:lpstr>Cardio Why We Don’t Use Rate Decrease</vt:lpstr>
      <vt:lpstr>Respiration Reduction of Amplitude (Suppression)</vt:lpstr>
      <vt:lpstr>Respiration Temporary Increase in Baseline</vt:lpstr>
      <vt:lpstr>Respiration Slowing of Rate (or I/E Ratio Change)</vt:lpstr>
      <vt:lpstr>Respiration Apnea  (Suppression)</vt:lpstr>
      <vt:lpstr>EDA</vt:lpstr>
      <vt:lpstr>EDA</vt:lpstr>
      <vt:lpstr>EDA</vt:lpstr>
      <vt:lpstr>Cardio</vt:lpstr>
      <vt:lpstr>Cardio</vt:lpstr>
      <vt:lpstr>Cardio</vt:lpstr>
      <vt:lpstr>Finger Pulse Amplitude (FPA)</vt:lpstr>
      <vt:lpstr>Finger Pulse Restriction - CPSPro</vt:lpstr>
      <vt:lpstr>Finger Pulse Amplitude - Lafayette</vt:lpstr>
      <vt:lpstr>WHICH CQ TO COMPARE?</vt:lpstr>
      <vt:lpstr>RESPONSE ONSET WINDOW (ROW)</vt:lpstr>
      <vt:lpstr>UTAH: HOW FAR TO MEASURE REACTION?</vt:lpstr>
      <vt:lpstr>ESS:HOW FAR TO MEASURE REACTION?</vt:lpstr>
      <vt:lpstr>FSS:HOW FAR TO MEASURE REACTION?</vt:lpstr>
      <vt:lpstr>ESS-Response Onset Window</vt:lpstr>
      <vt:lpstr>UTAH-Response Onset Window</vt:lpstr>
      <vt:lpstr>FSS-Response Onset Window</vt:lpstr>
      <vt:lpstr>What Does “Bigger is Better” Mean?</vt:lpstr>
      <vt:lpstr>UTAH Electrodermal Scoring</vt:lpstr>
      <vt:lpstr>UTAH Cardio Scoring</vt:lpstr>
      <vt:lpstr>Federal Scoring System  Cardio Scoring</vt:lpstr>
      <vt:lpstr>FSS Cardio Scoring</vt:lpstr>
      <vt:lpstr>Questions?? Contact 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Data analysis</dc:title>
  <dc:creator>it's me</dc:creator>
  <cp:lastModifiedBy>Chip Morgan</cp:lastModifiedBy>
  <cp:revision>104</cp:revision>
  <dcterms:created xsi:type="dcterms:W3CDTF">2015-05-30T10:52:55Z</dcterms:created>
  <dcterms:modified xsi:type="dcterms:W3CDTF">2025-03-30T15:22:53Z</dcterms:modified>
</cp:coreProperties>
</file>